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reudisapothead/ibm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freudisapothead/ibmcapstoneproject/blob/main/jupyter-labs-eda-dataviz.ipynb"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reudisapothead/ibm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eudisapothead/ibm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reudisapothead/ibm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reudisapothead/ibm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reudisapothead/ibm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reudisapothead/ibm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tr-TR" dirty="0">
                <a:solidFill>
                  <a:schemeClr val="bg2"/>
                </a:solidFill>
                <a:latin typeface="Abadi"/>
                <a:ea typeface="SF Pro" pitchFamily="2" charset="0"/>
                <a:cs typeface="SF Pro" pitchFamily="2" charset="0"/>
              </a:rPr>
              <a:t>Gökhan Elbistan</a:t>
            </a:r>
            <a:endParaRPr lang="en-US" dirty="0">
              <a:solidFill>
                <a:schemeClr val="bg2"/>
              </a:solidFill>
              <a:latin typeface="Abadi"/>
              <a:ea typeface="SF Pro" pitchFamily="2" charset="0"/>
              <a:cs typeface="SF Pro" pitchFamily="2" charset="0"/>
            </a:endParaRPr>
          </a:p>
          <a:p>
            <a:r>
              <a:rPr lang="tr-TR" dirty="0">
                <a:solidFill>
                  <a:schemeClr val="bg2"/>
                </a:solidFill>
                <a:latin typeface="Abadi" panose="020B0604020104020204" pitchFamily="34" charset="0"/>
                <a:ea typeface="SF Pro" pitchFamily="2" charset="0"/>
                <a:cs typeface="SF Pro" pitchFamily="2" charset="0"/>
              </a:rPr>
              <a:t>22.04.2024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5847099" cy="4938383"/>
          </a:xfrm>
          <a:prstGeom prst="rect">
            <a:avLst/>
          </a:prstGeom>
        </p:spPr>
        <p:txBody>
          <a:bodyPr/>
          <a:lstStyle/>
          <a:p>
            <a:r>
              <a:rPr lang="en-US" sz="1600" dirty="0"/>
              <a:t>Our dataset details various booster landing scenarios. These scenarios fall into two categories: successful landings and unsuccessful landings.</a:t>
            </a:r>
          </a:p>
          <a:p>
            <a:r>
              <a:rPr lang="en-US" sz="1600" dirty="0"/>
              <a:t>Successful Landings:</a:t>
            </a:r>
          </a:p>
          <a:p>
            <a:pPr lvl="1"/>
            <a:r>
              <a:rPr lang="en-US" sz="1200" dirty="0"/>
              <a:t>True Ocean: Booster successfully landed in a designated ocean zone.</a:t>
            </a:r>
          </a:p>
          <a:p>
            <a:pPr lvl="1"/>
            <a:r>
              <a:rPr lang="en-US" sz="1200" dirty="0"/>
              <a:t>True RTLS: Booster successfully landed on a designated ground pad.</a:t>
            </a:r>
          </a:p>
          <a:p>
            <a:pPr lvl="1"/>
            <a:r>
              <a:rPr lang="en-US" sz="1200" dirty="0"/>
              <a:t>True ASDS: Booster successfully landed on a drone ship in the ocean.</a:t>
            </a:r>
          </a:p>
          <a:p>
            <a:r>
              <a:rPr lang="en-US" sz="1600" dirty="0"/>
              <a:t>Unsuccessful Landings:</a:t>
            </a:r>
          </a:p>
          <a:p>
            <a:pPr lvl="1"/>
            <a:r>
              <a:rPr lang="en-US" sz="1200" dirty="0"/>
              <a:t>False Ocean: Attempted landing in the ocean zone failed.</a:t>
            </a:r>
          </a:p>
          <a:p>
            <a:pPr lvl="1"/>
            <a:r>
              <a:rPr lang="en-US" sz="1200" dirty="0"/>
              <a:t>False RTLS: Attempted landing on the ground pad failed.</a:t>
            </a:r>
          </a:p>
          <a:p>
            <a:pPr lvl="1"/>
            <a:r>
              <a:rPr lang="en-US" sz="1200" dirty="0"/>
              <a:t>False ASDS: Attempted landing on the drone ship failed.</a:t>
            </a:r>
          </a:p>
          <a:p>
            <a:r>
              <a:rPr lang="en-US" sz="1600" dirty="0"/>
              <a:t>For machine learning purposes, we convert these outcomes into simpler labels: 1 for successful landings and 0 for unsuccessful landings.</a:t>
            </a:r>
            <a:endParaRPr lang="tr-TR" sz="1600" dirty="0">
              <a:solidFill>
                <a:schemeClr val="accent3">
                  <a:lumMod val="25000"/>
                </a:schemeClr>
              </a:solidFill>
              <a:latin typeface="Abadi" panose="020B0604020104020204" pitchFamily="34" charset="0"/>
              <a:hlinkClick r:id="rId3"/>
            </a:endParaRPr>
          </a:p>
          <a:p>
            <a:r>
              <a:rPr lang="tr-TR"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3"/>
              </a:rPr>
              <a:t>Data Wrangling</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4098" name="Picture 2">
            <a:extLst>
              <a:ext uri="{FF2B5EF4-FFF2-40B4-BE49-F238E27FC236}">
                <a16:creationId xmlns:a16="http://schemas.microsoft.com/office/drawing/2014/main" id="{D5CCC57C-F39D-5C97-6EDC-39852F147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0988" y="2133600"/>
            <a:ext cx="421005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8918"/>
            <a:ext cx="5542300" cy="2392414"/>
          </a:xfrm>
          <a:prstGeom prst="rect">
            <a:avLst/>
          </a:prstGeom>
        </p:spPr>
        <p:txBody>
          <a:bodyPr lIns="91440" tIns="45720" rIns="91440" bIns="45720" anchor="t"/>
          <a:lstStyle/>
          <a:p>
            <a:pPr>
              <a:lnSpc>
                <a:spcPct val="100000"/>
              </a:lnSpc>
              <a:spcBef>
                <a:spcPts val="1400"/>
              </a:spcBef>
            </a:pPr>
            <a:r>
              <a:rPr lang="tr-TR" sz="1600" dirty="0" err="1"/>
              <a:t>Charts</a:t>
            </a:r>
            <a:r>
              <a:rPr lang="tr-TR" sz="1600" dirty="0"/>
              <a:t> </a:t>
            </a:r>
            <a:r>
              <a:rPr lang="tr-TR" sz="1600" dirty="0" err="1"/>
              <a:t>were</a:t>
            </a:r>
            <a:r>
              <a:rPr lang="tr-TR" sz="1600" dirty="0"/>
              <a:t> </a:t>
            </a:r>
            <a:r>
              <a:rPr lang="tr-TR" sz="1600" dirty="0" err="1"/>
              <a:t>plotted</a:t>
            </a:r>
            <a:r>
              <a:rPr lang="tr-TR" sz="1600" dirty="0"/>
              <a:t>: </a:t>
            </a:r>
          </a:p>
          <a:p>
            <a:pPr lvl="1">
              <a:lnSpc>
                <a:spcPct val="100000"/>
              </a:lnSpc>
              <a:spcBef>
                <a:spcPts val="1400"/>
              </a:spcBef>
            </a:pPr>
            <a:r>
              <a:rPr lang="tr-TR" sz="1200" dirty="0"/>
              <a:t>Flight </a:t>
            </a:r>
            <a:r>
              <a:rPr lang="tr-TR" sz="1200" dirty="0" err="1"/>
              <a:t>Number</a:t>
            </a:r>
            <a:r>
              <a:rPr lang="tr-TR" sz="1200" dirty="0"/>
              <a:t> vs. </a:t>
            </a:r>
            <a:r>
              <a:rPr lang="tr-TR" sz="1200" dirty="0" err="1"/>
              <a:t>Payload</a:t>
            </a:r>
            <a:r>
              <a:rPr lang="tr-TR" sz="1200" dirty="0"/>
              <a:t> </a:t>
            </a:r>
            <a:r>
              <a:rPr lang="tr-TR" sz="1200" dirty="0" err="1"/>
              <a:t>Mass</a:t>
            </a:r>
            <a:r>
              <a:rPr lang="tr-TR" sz="1200" dirty="0"/>
              <a:t>, Flight </a:t>
            </a:r>
            <a:r>
              <a:rPr lang="tr-TR" sz="1200" dirty="0" err="1"/>
              <a:t>Number</a:t>
            </a:r>
            <a:r>
              <a:rPr lang="tr-TR" sz="1200" dirty="0"/>
              <a:t> vs. </a:t>
            </a:r>
            <a:r>
              <a:rPr lang="tr-TR" sz="1200" dirty="0" err="1"/>
              <a:t>Launch</a:t>
            </a:r>
            <a:r>
              <a:rPr lang="tr-TR" sz="1200" dirty="0"/>
              <a:t> Site, </a:t>
            </a:r>
            <a:r>
              <a:rPr lang="tr-TR" sz="1200" dirty="0" err="1"/>
              <a:t>Payload</a:t>
            </a:r>
            <a:r>
              <a:rPr lang="tr-TR" sz="1200" dirty="0"/>
              <a:t> </a:t>
            </a:r>
            <a:r>
              <a:rPr lang="tr-TR" sz="1200" dirty="0" err="1"/>
              <a:t>Mass</a:t>
            </a:r>
            <a:r>
              <a:rPr lang="tr-TR" sz="1200" dirty="0"/>
              <a:t> vs. </a:t>
            </a:r>
            <a:r>
              <a:rPr lang="tr-TR" sz="1200" dirty="0" err="1"/>
              <a:t>Launch</a:t>
            </a:r>
            <a:r>
              <a:rPr lang="tr-TR" sz="1200" dirty="0"/>
              <a:t> Site, Orbit </a:t>
            </a:r>
            <a:r>
              <a:rPr lang="tr-TR" sz="1200" dirty="0" err="1"/>
              <a:t>Type</a:t>
            </a:r>
            <a:r>
              <a:rPr lang="tr-TR" sz="1200" dirty="0"/>
              <a:t> vs. </a:t>
            </a:r>
            <a:r>
              <a:rPr lang="tr-TR" sz="1200" dirty="0" err="1"/>
              <a:t>Success</a:t>
            </a:r>
            <a:r>
              <a:rPr lang="tr-TR" sz="1200" dirty="0"/>
              <a:t> Rate, Flight </a:t>
            </a:r>
            <a:r>
              <a:rPr lang="tr-TR" sz="1200" dirty="0" err="1"/>
              <a:t>Number</a:t>
            </a:r>
            <a:r>
              <a:rPr lang="tr-TR" sz="1200" dirty="0"/>
              <a:t> vs. Orbit </a:t>
            </a:r>
            <a:r>
              <a:rPr lang="tr-TR" sz="1200" dirty="0" err="1"/>
              <a:t>Type</a:t>
            </a:r>
            <a:r>
              <a:rPr lang="tr-TR" sz="1200" dirty="0"/>
              <a:t>, </a:t>
            </a:r>
            <a:r>
              <a:rPr lang="tr-TR" sz="1200" dirty="0" err="1"/>
              <a:t>Payload</a:t>
            </a:r>
            <a:r>
              <a:rPr lang="tr-TR" sz="1200" dirty="0"/>
              <a:t> </a:t>
            </a:r>
            <a:r>
              <a:rPr lang="tr-TR" sz="1200" dirty="0" err="1"/>
              <a:t>Mass</a:t>
            </a:r>
            <a:r>
              <a:rPr lang="tr-TR" sz="1200" dirty="0"/>
              <a:t> </a:t>
            </a:r>
            <a:r>
              <a:rPr lang="tr-TR" sz="1200" dirty="0" err="1"/>
              <a:t>vs</a:t>
            </a:r>
            <a:r>
              <a:rPr lang="tr-TR" sz="1200" dirty="0"/>
              <a:t> Orbit </a:t>
            </a:r>
            <a:r>
              <a:rPr lang="tr-TR" sz="1200" dirty="0" err="1"/>
              <a:t>Type</a:t>
            </a:r>
            <a:r>
              <a:rPr lang="tr-TR" sz="1200" dirty="0"/>
              <a:t> </a:t>
            </a:r>
            <a:r>
              <a:rPr lang="tr-TR" sz="1200" dirty="0" err="1"/>
              <a:t>and</a:t>
            </a:r>
            <a:r>
              <a:rPr lang="tr-TR" sz="1200" dirty="0"/>
              <a:t> </a:t>
            </a:r>
            <a:r>
              <a:rPr lang="tr-TR" sz="1200" dirty="0" err="1"/>
              <a:t>Success</a:t>
            </a:r>
            <a:r>
              <a:rPr lang="tr-TR" sz="1200" dirty="0"/>
              <a:t> Rate </a:t>
            </a:r>
            <a:r>
              <a:rPr lang="tr-TR" sz="1200" dirty="0" err="1"/>
              <a:t>Yearly</a:t>
            </a:r>
            <a:r>
              <a:rPr lang="tr-TR" sz="1200" dirty="0"/>
              <a:t> Trend</a:t>
            </a:r>
          </a:p>
          <a:p>
            <a:pPr>
              <a:lnSpc>
                <a:spcPct val="100000"/>
              </a:lnSpc>
              <a:spcBef>
                <a:spcPts val="1400"/>
              </a:spcBef>
            </a:pPr>
            <a:r>
              <a:rPr lang="en-US" sz="1200" dirty="0"/>
              <a:t>Scatter plots show the relationship between variables. If a relationship exists,</a:t>
            </a:r>
            <a:r>
              <a:rPr lang="tr-TR" sz="1200" dirty="0"/>
              <a:t> </a:t>
            </a:r>
            <a:r>
              <a:rPr lang="en-US" sz="1200" dirty="0"/>
              <a:t>they could be used in machine learning model.</a:t>
            </a:r>
            <a:endParaRPr lang="tr-TR" sz="1200" dirty="0"/>
          </a:p>
          <a:p>
            <a:pPr>
              <a:lnSpc>
                <a:spcPct val="100000"/>
              </a:lnSpc>
              <a:spcBef>
                <a:spcPts val="1400"/>
              </a:spcBef>
            </a:pPr>
            <a:r>
              <a:rPr lang="en-US" sz="1200" dirty="0"/>
              <a:t>Bar charts show comparisons among discrete categories. The goal is to show the</a:t>
            </a:r>
            <a:r>
              <a:rPr lang="tr-TR" sz="1200" dirty="0"/>
              <a:t> </a:t>
            </a:r>
            <a:r>
              <a:rPr lang="en-US" sz="1200" dirty="0"/>
              <a:t>relationship between the specific categories being compared and a measured</a:t>
            </a:r>
            <a:r>
              <a:rPr lang="tr-TR" sz="1200" dirty="0"/>
              <a:t> </a:t>
            </a:r>
            <a:r>
              <a:rPr lang="en-US" sz="1200" dirty="0"/>
              <a:t>value.</a:t>
            </a:r>
          </a:p>
          <a:p>
            <a:pPr>
              <a:lnSpc>
                <a:spcPct val="100000"/>
              </a:lnSpc>
              <a:spcBef>
                <a:spcPts val="1400"/>
              </a:spcBef>
            </a:pPr>
            <a:r>
              <a:rPr lang="en-US" sz="1200" dirty="0"/>
              <a:t>Line charts show trends in data over time (time series).</a:t>
            </a:r>
            <a:endParaRPr lang="tr-TR"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8" name="Resim 7">
            <a:extLst>
              <a:ext uri="{FF2B5EF4-FFF2-40B4-BE49-F238E27FC236}">
                <a16:creationId xmlns:a16="http://schemas.microsoft.com/office/drawing/2014/main" id="{8939F09E-BB2A-04FB-11FB-191C618D4B04}"/>
              </a:ext>
            </a:extLst>
          </p:cNvPr>
          <p:cNvPicPr>
            <a:picLocks noChangeAspect="1"/>
          </p:cNvPicPr>
          <p:nvPr/>
        </p:nvPicPr>
        <p:blipFill>
          <a:blip r:embed="rId3"/>
          <a:stretch>
            <a:fillRect/>
          </a:stretch>
        </p:blipFill>
        <p:spPr>
          <a:xfrm>
            <a:off x="7375247" y="1440569"/>
            <a:ext cx="3330656" cy="3016094"/>
          </a:xfrm>
          <a:prstGeom prst="rect">
            <a:avLst/>
          </a:prstGeom>
        </p:spPr>
      </p:pic>
      <p:pic>
        <p:nvPicPr>
          <p:cNvPr id="10" name="Resim 9">
            <a:extLst>
              <a:ext uri="{FF2B5EF4-FFF2-40B4-BE49-F238E27FC236}">
                <a16:creationId xmlns:a16="http://schemas.microsoft.com/office/drawing/2014/main" id="{3355275C-ACED-9189-50B4-4CCDA68F2254}"/>
              </a:ext>
            </a:extLst>
          </p:cNvPr>
          <p:cNvPicPr>
            <a:picLocks noChangeAspect="1"/>
          </p:cNvPicPr>
          <p:nvPr/>
        </p:nvPicPr>
        <p:blipFill>
          <a:blip r:embed="rId4"/>
          <a:stretch>
            <a:fillRect/>
          </a:stretch>
        </p:blipFill>
        <p:spPr>
          <a:xfrm>
            <a:off x="1559598" y="4205003"/>
            <a:ext cx="2916648" cy="2222208"/>
          </a:xfrm>
          <a:prstGeom prst="rect">
            <a:avLst/>
          </a:prstGeom>
        </p:spPr>
      </p:pic>
      <p:sp>
        <p:nvSpPr>
          <p:cNvPr id="20" name="Metin kutusu 19">
            <a:extLst>
              <a:ext uri="{FF2B5EF4-FFF2-40B4-BE49-F238E27FC236}">
                <a16:creationId xmlns:a16="http://schemas.microsoft.com/office/drawing/2014/main" id="{7B40C8C9-72C1-800B-F150-E1573D2CCC9C}"/>
              </a:ext>
            </a:extLst>
          </p:cNvPr>
          <p:cNvSpPr txBox="1"/>
          <p:nvPr/>
        </p:nvSpPr>
        <p:spPr>
          <a:xfrm>
            <a:off x="6795539" y="5316107"/>
            <a:ext cx="3910364" cy="646331"/>
          </a:xfrm>
          <a:prstGeom prst="rect">
            <a:avLst/>
          </a:prstGeom>
          <a:noFill/>
        </p:spPr>
        <p:txBody>
          <a:bodyPr wrap="square">
            <a:spAutoFit/>
          </a:bodyPr>
          <a:lstStyle/>
          <a:p>
            <a:pPr>
              <a:lnSpc>
                <a:spcPct val="100000"/>
              </a:lnSpc>
              <a:spcBef>
                <a:spcPts val="1400"/>
              </a:spcBef>
            </a:pPr>
            <a:r>
              <a:rPr lang="tr-TR" sz="1800" dirty="0">
                <a:solidFill>
                  <a:schemeClr val="accent3">
                    <a:lumMod val="25000"/>
                  </a:schemeClr>
                </a:solidFill>
                <a:latin typeface="Abadi" panose="020B0604020104020204" pitchFamily="34" charset="0"/>
              </a:rPr>
              <a:t>Link to the Notebook: </a:t>
            </a:r>
            <a:r>
              <a:rPr lang="en-US" sz="1800" dirty="0">
                <a:solidFill>
                  <a:schemeClr val="accent3">
                    <a:lumMod val="25000"/>
                  </a:schemeClr>
                </a:solidFill>
                <a:latin typeface="Abadi" panose="020B0604020104020204" pitchFamily="34" charset="0"/>
                <a:hlinkClick r:id="rId5"/>
              </a:rPr>
              <a:t>EDA with Data Visualization</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tr-TR" sz="2200" dirty="0" err="1">
                <a:solidFill>
                  <a:schemeClr val="accent3">
                    <a:lumMod val="25000"/>
                  </a:schemeClr>
                </a:solidFill>
                <a:latin typeface="Abadi"/>
              </a:rPr>
              <a:t>Sqlite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using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queries</a:t>
            </a:r>
            <a:r>
              <a:rPr lang="tr-TR" sz="2200" dirty="0">
                <a:solidFill>
                  <a:schemeClr val="accent3">
                    <a:lumMod val="25000"/>
                  </a:schemeClr>
                </a:solidFill>
                <a:latin typeface="Abadi"/>
              </a:rPr>
              <a:t> in </a:t>
            </a:r>
            <a:r>
              <a:rPr lang="tr-TR" sz="2200" dirty="0" err="1">
                <a:solidFill>
                  <a:schemeClr val="accent3">
                    <a:lumMod val="25000"/>
                  </a:schemeClr>
                </a:solidFill>
                <a:latin typeface="Abadi"/>
              </a:rPr>
              <a:t>SpaceX</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dataset</a:t>
            </a:r>
            <a:r>
              <a:rPr lang="tr-TR" sz="2200" dirty="0">
                <a:solidFill>
                  <a:schemeClr val="accent3">
                    <a:lumMod val="25000"/>
                  </a:schemeClr>
                </a:solidFill>
                <a:latin typeface="Abadi"/>
              </a:rPr>
              <a:t>.</a:t>
            </a:r>
          </a:p>
          <a:p>
            <a:pPr>
              <a:lnSpc>
                <a:spcPct val="100000"/>
              </a:lnSpc>
              <a:spcBef>
                <a:spcPts val="1400"/>
              </a:spcBef>
            </a:pPr>
            <a:r>
              <a:rPr lang="tr-TR" sz="2200" dirty="0">
                <a:solidFill>
                  <a:schemeClr val="accent3">
                    <a:lumMod val="25000"/>
                  </a:schemeClr>
                </a:solidFill>
                <a:latin typeface="Abadi"/>
              </a:rPr>
              <a:t>EDA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applied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wih</a:t>
            </a:r>
            <a:r>
              <a:rPr lang="tr-TR" sz="2200" dirty="0">
                <a:solidFill>
                  <a:schemeClr val="accent3">
                    <a:lumMod val="25000"/>
                  </a:schemeClr>
                </a:solidFill>
                <a:latin typeface="Abadi"/>
              </a:rPr>
              <a:t> SQL to </a:t>
            </a:r>
            <a:r>
              <a:rPr lang="tr-TR" sz="2200" dirty="0" err="1">
                <a:solidFill>
                  <a:schemeClr val="accent3">
                    <a:lumMod val="25000"/>
                  </a:schemeClr>
                </a:solidFill>
                <a:latin typeface="Abadi"/>
              </a:rPr>
              <a:t>get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insight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from</a:t>
            </a:r>
            <a:r>
              <a:rPr lang="tr-TR" sz="2200" dirty="0">
                <a:solidFill>
                  <a:schemeClr val="accent3">
                    <a:lumMod val="25000"/>
                  </a:schemeClr>
                </a:solidFill>
                <a:latin typeface="Abadi"/>
              </a:rPr>
              <a:t> the data. </a:t>
            </a:r>
            <a:r>
              <a:rPr lang="tr-TR" sz="2200" dirty="0" err="1">
                <a:solidFill>
                  <a:schemeClr val="accent3">
                    <a:lumMod val="25000"/>
                  </a:schemeClr>
                </a:solidFill>
                <a:latin typeface="Abadi"/>
              </a:rPr>
              <a:t>Queries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were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created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these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purposes</a:t>
            </a:r>
            <a:r>
              <a:rPr lang="tr-TR" sz="2200" dirty="0">
                <a:solidFill>
                  <a:schemeClr val="accent3">
                    <a:lumMod val="25000"/>
                  </a:schemeClr>
                </a:solidFill>
                <a:latin typeface="Abadi"/>
              </a:rPr>
              <a:t>:</a:t>
            </a:r>
          </a:p>
          <a:p>
            <a:pPr lvl="1">
              <a:lnSpc>
                <a:spcPct val="100000"/>
              </a:lnSpc>
              <a:spcBef>
                <a:spcPts val="1400"/>
              </a:spcBef>
            </a:pPr>
            <a:r>
              <a:rPr lang="tr-TR" sz="1800" dirty="0" err="1">
                <a:solidFill>
                  <a:schemeClr val="accent3">
                    <a:lumMod val="25000"/>
                  </a:schemeClr>
                </a:solidFill>
                <a:latin typeface="Abadi"/>
              </a:rPr>
              <a:t>Names</a:t>
            </a:r>
            <a:r>
              <a:rPr lang="tr-TR" sz="1800" dirty="0">
                <a:solidFill>
                  <a:schemeClr val="accent3">
                    <a:lumMod val="25000"/>
                  </a:schemeClr>
                </a:solidFill>
                <a:latin typeface="Abadi"/>
              </a:rPr>
              <a:t> of </a:t>
            </a:r>
            <a:r>
              <a:rPr lang="tr-TR" sz="1800" dirty="0" err="1">
                <a:solidFill>
                  <a:schemeClr val="accent3">
                    <a:lumMod val="25000"/>
                  </a:schemeClr>
                </a:solidFill>
                <a:latin typeface="Abadi"/>
              </a:rPr>
              <a:t>unique</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launch</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sites</a:t>
            </a:r>
            <a:r>
              <a:rPr lang="tr-TR" sz="1800" dirty="0">
                <a:solidFill>
                  <a:schemeClr val="accent3">
                    <a:lumMod val="25000"/>
                  </a:schemeClr>
                </a:solidFill>
                <a:latin typeface="Abadi"/>
              </a:rPr>
              <a:t> in the </a:t>
            </a:r>
            <a:r>
              <a:rPr lang="tr-TR" sz="1800" dirty="0" err="1">
                <a:solidFill>
                  <a:schemeClr val="accent3">
                    <a:lumMod val="25000"/>
                  </a:schemeClr>
                </a:solidFill>
                <a:latin typeface="Abadi"/>
              </a:rPr>
              <a:t>space</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mission</a:t>
            </a:r>
            <a:r>
              <a:rPr lang="tr-TR" sz="1800" dirty="0">
                <a:solidFill>
                  <a:schemeClr val="accent3">
                    <a:lumMod val="25000"/>
                  </a:schemeClr>
                </a:solidFill>
                <a:latin typeface="Abadi"/>
              </a:rPr>
              <a:t>.</a:t>
            </a:r>
          </a:p>
          <a:p>
            <a:pPr lvl="1">
              <a:lnSpc>
                <a:spcPct val="100000"/>
              </a:lnSpc>
              <a:spcBef>
                <a:spcPts val="1400"/>
              </a:spcBef>
            </a:pPr>
            <a:r>
              <a:rPr lang="tr-TR" sz="1800" dirty="0">
                <a:solidFill>
                  <a:schemeClr val="accent3">
                    <a:lumMod val="25000"/>
                  </a:schemeClr>
                </a:solidFill>
                <a:latin typeface="Abadi"/>
              </a:rPr>
              <a:t>Total </a:t>
            </a:r>
            <a:r>
              <a:rPr lang="tr-TR" sz="1800" dirty="0" err="1">
                <a:solidFill>
                  <a:schemeClr val="accent3">
                    <a:lumMod val="25000"/>
                  </a:schemeClr>
                </a:solidFill>
                <a:latin typeface="Abadi"/>
              </a:rPr>
              <a:t>payload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mass</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carried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by</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boosters</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launched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by</a:t>
            </a:r>
            <a:r>
              <a:rPr lang="tr-TR" sz="1800" dirty="0">
                <a:solidFill>
                  <a:schemeClr val="accent3">
                    <a:lumMod val="25000"/>
                  </a:schemeClr>
                </a:solidFill>
                <a:latin typeface="Abadi"/>
              </a:rPr>
              <a:t> NASA (CRS) </a:t>
            </a:r>
          </a:p>
          <a:p>
            <a:pPr lvl="1">
              <a:lnSpc>
                <a:spcPct val="100000"/>
              </a:lnSpc>
              <a:spcBef>
                <a:spcPts val="1400"/>
              </a:spcBef>
            </a:pPr>
            <a:r>
              <a:rPr lang="tr-TR" sz="1800" dirty="0" err="1">
                <a:solidFill>
                  <a:schemeClr val="accent3">
                    <a:lumMod val="25000"/>
                  </a:schemeClr>
                </a:solidFill>
                <a:latin typeface="Abadi"/>
              </a:rPr>
              <a:t>Average</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payload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mass</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carried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by</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booster</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version</a:t>
            </a:r>
            <a:r>
              <a:rPr lang="tr-TR" sz="1800" dirty="0">
                <a:solidFill>
                  <a:schemeClr val="accent3">
                    <a:lumMod val="25000"/>
                  </a:schemeClr>
                </a:solidFill>
                <a:latin typeface="Abadi"/>
              </a:rPr>
              <a:t> F9 v1.1</a:t>
            </a:r>
          </a:p>
          <a:p>
            <a:pPr lvl="1">
              <a:lnSpc>
                <a:spcPct val="100000"/>
              </a:lnSpc>
              <a:spcBef>
                <a:spcPts val="1400"/>
              </a:spcBef>
            </a:pPr>
            <a:r>
              <a:rPr lang="tr-TR" sz="1800" dirty="0">
                <a:solidFill>
                  <a:schemeClr val="accent3">
                    <a:lumMod val="25000"/>
                  </a:schemeClr>
                </a:solidFill>
                <a:latin typeface="Abadi"/>
              </a:rPr>
              <a:t>Total </a:t>
            </a:r>
            <a:r>
              <a:rPr lang="tr-TR" sz="1800" dirty="0" err="1">
                <a:solidFill>
                  <a:schemeClr val="accent3">
                    <a:lumMod val="25000"/>
                  </a:schemeClr>
                </a:solidFill>
                <a:latin typeface="Abadi"/>
              </a:rPr>
              <a:t>number</a:t>
            </a:r>
            <a:r>
              <a:rPr lang="tr-TR" sz="1800" dirty="0">
                <a:solidFill>
                  <a:schemeClr val="accent3">
                    <a:lumMod val="25000"/>
                  </a:schemeClr>
                </a:solidFill>
                <a:latin typeface="Abadi"/>
              </a:rPr>
              <a:t> of </a:t>
            </a:r>
            <a:r>
              <a:rPr lang="tr-TR" sz="1800" dirty="0" err="1">
                <a:solidFill>
                  <a:schemeClr val="accent3">
                    <a:lumMod val="25000"/>
                  </a:schemeClr>
                </a:solidFill>
                <a:latin typeface="Abadi"/>
              </a:rPr>
              <a:t>successful</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and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failure</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mission</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outcomes</a:t>
            </a:r>
            <a:endParaRPr lang="tr-TR" sz="1800" dirty="0">
              <a:solidFill>
                <a:schemeClr val="accent3">
                  <a:lumMod val="25000"/>
                </a:schemeClr>
              </a:solidFill>
              <a:latin typeface="Abadi"/>
            </a:endParaRPr>
          </a:p>
          <a:p>
            <a:pPr lvl="1">
              <a:lnSpc>
                <a:spcPct val="100000"/>
              </a:lnSpc>
              <a:spcBef>
                <a:spcPts val="1400"/>
              </a:spcBef>
            </a:pPr>
            <a:r>
              <a:rPr lang="tr-TR" sz="1800" dirty="0" err="1">
                <a:solidFill>
                  <a:schemeClr val="accent3">
                    <a:lumMod val="25000"/>
                  </a:schemeClr>
                </a:solidFill>
                <a:latin typeface="Abadi"/>
              </a:rPr>
              <a:t>Failed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landing</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outcomes</a:t>
            </a:r>
            <a:r>
              <a:rPr lang="tr-TR" sz="1800" dirty="0">
                <a:solidFill>
                  <a:schemeClr val="accent3">
                    <a:lumMod val="25000"/>
                  </a:schemeClr>
                </a:solidFill>
                <a:latin typeface="Abadi"/>
              </a:rPr>
              <a:t> in </a:t>
            </a:r>
            <a:r>
              <a:rPr lang="tr-TR" sz="1800" dirty="0" err="1">
                <a:solidFill>
                  <a:schemeClr val="accent3">
                    <a:lumMod val="25000"/>
                  </a:schemeClr>
                </a:solidFill>
                <a:latin typeface="Abadi"/>
              </a:rPr>
              <a:t>drone</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ship</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their</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booster</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version</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and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launch</a:t>
            </a:r>
            <a:r>
              <a:rPr lang="tr-TR" sz="1800" dirty="0">
                <a:solidFill>
                  <a:schemeClr val="accent3">
                    <a:lumMod val="25000"/>
                  </a:schemeClr>
                </a:solidFill>
                <a:latin typeface="Abadi"/>
              </a:rPr>
              <a:t> site </a:t>
            </a:r>
            <a:r>
              <a:rPr lang="tr-TR" sz="1800" dirty="0" err="1">
                <a:solidFill>
                  <a:schemeClr val="accent3">
                    <a:lumMod val="25000"/>
                  </a:schemeClr>
                </a:solidFill>
                <a:latin typeface="Abadi"/>
              </a:rPr>
              <a:t>names</a:t>
            </a:r>
            <a:r>
              <a:rPr lang="tr-TR" sz="1800" dirty="0">
                <a:solidFill>
                  <a:schemeClr val="accent3">
                    <a:lumMod val="25000"/>
                  </a:schemeClr>
                </a:solidFill>
                <a:latin typeface="Abadi"/>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tr-TR" sz="2400" dirty="0">
                <a:solidFill>
                  <a:schemeClr val="accent3">
                    <a:lumMod val="25000"/>
                  </a:schemeClr>
                </a:solidFill>
                <a:latin typeface="Abadi" panose="020B0604020104020204" pitchFamily="34" charset="0"/>
              </a:rPr>
              <a:t>Link to the Notebook: </a:t>
            </a:r>
            <a:r>
              <a:rPr lang="tr-TR" sz="2400" dirty="0">
                <a:solidFill>
                  <a:schemeClr val="accent3">
                    <a:lumMod val="25000"/>
                  </a:schemeClr>
                </a:solidFill>
                <a:latin typeface="Abadi" panose="020B0604020104020204" pitchFamily="34" charset="0"/>
                <a:hlinkClick r:id="rId3"/>
              </a:rPr>
              <a:t>EDA </a:t>
            </a:r>
            <a:r>
              <a:rPr lang="tr-TR" sz="2400" dirty="0" err="1">
                <a:solidFill>
                  <a:schemeClr val="accent3">
                    <a:lumMod val="25000"/>
                  </a:schemeClr>
                </a:solidFill>
                <a:latin typeface="Abadi" panose="020B0604020104020204" pitchFamily="34" charset="0"/>
                <a:hlinkClick r:id="rId3"/>
              </a:rPr>
              <a:t>with</a:t>
            </a:r>
            <a:r>
              <a:rPr lang="tr-TR" sz="2400" dirty="0">
                <a:solidFill>
                  <a:schemeClr val="accent3">
                    <a:lumMod val="25000"/>
                  </a:schemeClr>
                </a:solidFill>
                <a:latin typeface="Abadi" panose="020B0604020104020204" pitchFamily="34" charset="0"/>
                <a:hlinkClick r:id="rId3"/>
              </a:rPr>
              <a:t> SQL</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All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marked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markers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circles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lines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added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point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failure</a:t>
            </a:r>
            <a:r>
              <a:rPr lang="tr-TR" sz="2200" dirty="0">
                <a:solidFill>
                  <a:schemeClr val="accent3">
                    <a:lumMod val="25000"/>
                  </a:schemeClr>
                </a:solidFill>
                <a:latin typeface="Abadi" panose="020B0604020104020204" pitchFamily="34" charset="0"/>
              </a:rPr>
              <a:t> of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each</a:t>
            </a:r>
            <a:r>
              <a:rPr lang="tr-TR" sz="2200" dirty="0">
                <a:solidFill>
                  <a:schemeClr val="accent3">
                    <a:lumMod val="25000"/>
                  </a:schemeClr>
                </a:solidFill>
                <a:latin typeface="Abadi" panose="020B0604020104020204" pitchFamily="34" charset="0"/>
              </a:rPr>
              <a:t> site on </a:t>
            </a:r>
            <a:r>
              <a:rPr lang="tr-TR" sz="2200" dirty="0" err="1">
                <a:solidFill>
                  <a:schemeClr val="accent3">
                    <a:lumMod val="25000"/>
                  </a:schemeClr>
                </a:solidFill>
                <a:latin typeface="Abadi" panose="020B0604020104020204" pitchFamily="34" charset="0"/>
              </a:rPr>
              <a:t>folium</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map</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Feature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assigned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binary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variable</a:t>
            </a:r>
            <a:r>
              <a:rPr lang="tr-TR" sz="2200" dirty="0">
                <a:solidFill>
                  <a:schemeClr val="accent3">
                    <a:lumMod val="25000"/>
                  </a:schemeClr>
                </a:solidFill>
                <a:latin typeface="Abadi" panose="020B0604020104020204" pitchFamily="34" charset="0"/>
              </a:rPr>
              <a:t> (0: </a:t>
            </a:r>
            <a:r>
              <a:rPr lang="tr-TR" sz="2200" dirty="0" err="1">
                <a:solidFill>
                  <a:schemeClr val="accent3">
                    <a:lumMod val="25000"/>
                  </a:schemeClr>
                </a:solidFill>
                <a:latin typeface="Abadi" panose="020B0604020104020204" pitchFamily="34" charset="0"/>
              </a:rPr>
              <a:t>Failure</a:t>
            </a:r>
            <a:r>
              <a:rPr lang="tr-TR" sz="2200" dirty="0">
                <a:solidFill>
                  <a:schemeClr val="accent3">
                    <a:lumMod val="25000"/>
                  </a:schemeClr>
                </a:solidFill>
                <a:latin typeface="Abadi" panose="020B0604020104020204" pitchFamily="34" charset="0"/>
              </a:rPr>
              <a:t>, 1: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Colored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markers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added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Green</a:t>
            </a:r>
            <a:r>
              <a:rPr lang="tr-TR" sz="2200" dirty="0">
                <a:solidFill>
                  <a:schemeClr val="accent3">
                    <a:lumMod val="25000"/>
                  </a:schemeClr>
                </a:solidFill>
                <a:latin typeface="Abadi" panose="020B0604020104020204" pitchFamily="34" charset="0"/>
              </a:rPr>
              <a:t>/</a:t>
            </a:r>
            <a:r>
              <a:rPr lang="tr-TR" sz="2200" dirty="0" err="1">
                <a:solidFill>
                  <a:schemeClr val="accent3">
                    <a:lumMod val="25000"/>
                  </a:schemeClr>
                </a:solidFill>
                <a:latin typeface="Abadi" panose="020B0604020104020204" pitchFamily="34" charset="0"/>
              </a:rPr>
              <a:t>Red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identify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which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relatively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high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rates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Colored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lines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added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show</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distances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the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site KSC LC-39A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proximities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like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Railway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Highway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Coastline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Closest</a:t>
            </a:r>
            <a:r>
              <a:rPr lang="tr-TR" sz="2200" dirty="0">
                <a:solidFill>
                  <a:schemeClr val="accent3">
                    <a:lumMod val="25000"/>
                  </a:schemeClr>
                </a:solidFill>
                <a:latin typeface="Abadi" panose="020B0604020104020204" pitchFamily="34" charset="0"/>
              </a:rPr>
              <a:t> City</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Metin kutusu 5">
            <a:extLst>
              <a:ext uri="{FF2B5EF4-FFF2-40B4-BE49-F238E27FC236}">
                <a16:creationId xmlns:a16="http://schemas.microsoft.com/office/drawing/2014/main" id="{8E483C5E-FF12-8F15-71E2-864C6326D862}"/>
              </a:ext>
            </a:extLst>
          </p:cNvPr>
          <p:cNvSpPr txBox="1"/>
          <p:nvPr/>
        </p:nvSpPr>
        <p:spPr>
          <a:xfrm>
            <a:off x="838200" y="5656241"/>
            <a:ext cx="6096000" cy="369332"/>
          </a:xfrm>
          <a:prstGeom prst="rect">
            <a:avLst/>
          </a:prstGeom>
          <a:noFill/>
        </p:spPr>
        <p:txBody>
          <a:bodyPr wrap="square">
            <a:spAutoFit/>
          </a:bodyPr>
          <a:lstStyle/>
          <a:p>
            <a:pPr>
              <a:lnSpc>
                <a:spcPct val="100000"/>
              </a:lnSpc>
              <a:spcBef>
                <a:spcPts val="1400"/>
              </a:spcBef>
            </a:pPr>
            <a:r>
              <a:rPr lang="tr-TR" sz="1800" dirty="0">
                <a:solidFill>
                  <a:schemeClr val="accent3">
                    <a:lumMod val="25000"/>
                  </a:schemeClr>
                </a:solidFill>
                <a:latin typeface="Abadi" panose="020B0604020104020204" pitchFamily="34" charset="0"/>
              </a:rPr>
              <a:t>Link to the Notebook: </a:t>
            </a:r>
            <a:r>
              <a:rPr lang="tr-TR" sz="1800" dirty="0">
                <a:solidFill>
                  <a:schemeClr val="accent3">
                    <a:lumMod val="25000"/>
                  </a:schemeClr>
                </a:solidFill>
                <a:latin typeface="Abadi" panose="020B0604020104020204" pitchFamily="34" charset="0"/>
                <a:hlinkClick r:id="rId3"/>
              </a:rPr>
              <a:t>Interactive </a:t>
            </a:r>
            <a:r>
              <a:rPr lang="tr-TR" sz="1800" dirty="0" err="1">
                <a:solidFill>
                  <a:schemeClr val="accent3">
                    <a:lumMod val="25000"/>
                  </a:schemeClr>
                </a:solidFill>
                <a:latin typeface="Abadi" panose="020B0604020104020204" pitchFamily="34" charset="0"/>
                <a:hlinkClick r:id="rId3"/>
              </a:rPr>
              <a:t>Map</a:t>
            </a:r>
            <a:r>
              <a:rPr lang="tr-TR" sz="1800" dirty="0">
                <a:solidFill>
                  <a:schemeClr val="accent3">
                    <a:lumMod val="25000"/>
                  </a:schemeClr>
                </a:solidFill>
                <a:latin typeface="Abadi" panose="020B0604020104020204" pitchFamily="34" charset="0"/>
                <a:hlinkClick r:id="rId3"/>
              </a:rPr>
              <a:t> </a:t>
            </a:r>
            <a:r>
              <a:rPr lang="tr-TR" sz="1800" dirty="0" err="1">
                <a:solidFill>
                  <a:schemeClr val="accent3">
                    <a:lumMod val="25000"/>
                  </a:schemeClr>
                </a:solidFill>
                <a:latin typeface="Abadi" panose="020B0604020104020204" pitchFamily="34" charset="0"/>
                <a:hlinkClick r:id="rId3"/>
              </a:rPr>
              <a:t>with</a:t>
            </a:r>
            <a:r>
              <a:rPr lang="tr-TR" sz="1800" dirty="0">
                <a:solidFill>
                  <a:schemeClr val="accent3">
                    <a:lumMod val="25000"/>
                  </a:schemeClr>
                </a:solidFill>
                <a:latin typeface="Abadi" panose="020B0604020104020204" pitchFamily="34" charset="0"/>
                <a:hlinkClick r:id="rId3"/>
              </a:rPr>
              <a:t> </a:t>
            </a:r>
            <a:r>
              <a:rPr lang="tr-TR" sz="1800" dirty="0" err="1">
                <a:solidFill>
                  <a:schemeClr val="accent3">
                    <a:lumMod val="25000"/>
                  </a:schemeClr>
                </a:solidFill>
                <a:latin typeface="Abadi" panose="020B0604020104020204" pitchFamily="34" charset="0"/>
                <a:hlinkClick r:id="rId3"/>
              </a:rPr>
              <a:t>Folium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tr-TR" sz="2200" dirty="0">
                <a:solidFill>
                  <a:schemeClr val="accent3">
                    <a:lumMod val="25000"/>
                  </a:schemeClr>
                </a:solidFill>
                <a:latin typeface="Abadi" panose="020B0604020104020204" pitchFamily="34" charset="0"/>
              </a:rPr>
              <a:t>Interactive </a:t>
            </a:r>
            <a:r>
              <a:rPr lang="tr-TR" sz="2200" dirty="0" err="1">
                <a:solidFill>
                  <a:schemeClr val="accent3">
                    <a:lumMod val="25000"/>
                  </a:schemeClr>
                </a:solidFill>
                <a:latin typeface="Abadi" panose="020B0604020104020204" pitchFamily="34" charset="0"/>
              </a:rPr>
              <a:t>dashboard</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created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Plotly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Dash</a:t>
            </a:r>
            <a:r>
              <a:rPr lang="tr-TR"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tr-TR" sz="2200" dirty="0" err="1">
                <a:solidFill>
                  <a:schemeClr val="accent3">
                    <a:lumMod val="25000"/>
                  </a:schemeClr>
                </a:solidFill>
                <a:latin typeface="Abadi" panose="020B0604020104020204" pitchFamily="34" charset="0"/>
              </a:rPr>
              <a:t>Dropdown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list</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created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tr-TR" sz="2200" dirty="0" err="1">
                <a:solidFill>
                  <a:schemeClr val="accent3">
                    <a:lumMod val="25000"/>
                  </a:schemeClr>
                </a:solidFill>
                <a:latin typeface="Abadi" panose="020B0604020104020204" pitchFamily="34" charset="0"/>
              </a:rPr>
              <a:t>Pie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charts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created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show</a:t>
            </a:r>
            <a:r>
              <a:rPr lang="tr-TR" sz="2200" dirty="0">
                <a:solidFill>
                  <a:schemeClr val="accent3">
                    <a:lumMod val="25000"/>
                  </a:schemeClr>
                </a:solidFill>
                <a:latin typeface="Abadi" panose="020B0604020104020204" pitchFamily="34" charset="0"/>
              </a:rPr>
              <a:t> total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each</a:t>
            </a:r>
            <a:r>
              <a:rPr lang="tr-TR" sz="2200" dirty="0">
                <a:solidFill>
                  <a:schemeClr val="accent3">
                    <a:lumMod val="25000"/>
                  </a:schemeClr>
                </a:solidFill>
                <a:latin typeface="Abadi" panose="020B0604020104020204" pitchFamily="34" charset="0"/>
              </a:rPr>
              <a:t> site.</a:t>
            </a:r>
          </a:p>
          <a:p>
            <a:pPr marL="0" indent="0">
              <a:lnSpc>
                <a:spcPct val="100000"/>
              </a:lnSpc>
              <a:spcBef>
                <a:spcPts val="1400"/>
              </a:spcBef>
              <a:buNone/>
            </a:pPr>
            <a:r>
              <a:rPr lang="tr-TR" sz="2200" dirty="0" err="1">
                <a:solidFill>
                  <a:schemeClr val="accent3">
                    <a:lumMod val="25000"/>
                  </a:schemeClr>
                </a:solidFill>
                <a:latin typeface="Abadi" panose="020B0604020104020204" pitchFamily="34" charset="0"/>
              </a:rPr>
              <a:t>Scatter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graph</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created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show</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relationship</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(kg)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different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booster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versions</a:t>
            </a:r>
            <a:r>
              <a:rPr lang="tr-TR"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tr-TR" sz="2200" dirty="0" err="1">
                <a:solidFill>
                  <a:schemeClr val="accent3">
                    <a:lumMod val="25000"/>
                  </a:schemeClr>
                </a:solidFill>
                <a:latin typeface="Abadi" panose="020B0604020104020204" pitchFamily="34" charset="0"/>
              </a:rPr>
              <a:t>Slider</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created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Range</a:t>
            </a:r>
            <a:r>
              <a:rPr lang="tr-TR"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tr-TR"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a:hlinkClick r:id="rId3"/>
              </a:rPr>
              <a:t>Web Scraping Project with </a:t>
            </a:r>
            <a:r>
              <a:rPr lang="en-US" sz="2200" dirty="0" err="1">
                <a:solidFill>
                  <a:schemeClr val="accent3">
                    <a:lumMod val="25000"/>
                  </a:schemeClr>
                </a:solidFill>
                <a:latin typeface="Abadi"/>
                <a:hlinkClick r:id="rId3"/>
              </a:rPr>
              <a:t>BeautifulSoup</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6025371"/>
            <a:ext cx="9745589" cy="549049"/>
          </a:xfrm>
          <a:prstGeom prst="rect">
            <a:avLst/>
          </a:prstGeom>
        </p:spPr>
        <p:txBody>
          <a:bodyPr>
            <a:normAutofit/>
          </a:bodyPr>
          <a:lstStyle/>
          <a:p>
            <a:pPr marL="0" indent="0">
              <a:lnSpc>
                <a:spcPct val="100000"/>
              </a:lnSpc>
              <a:spcBef>
                <a:spcPts val="1400"/>
              </a:spcBef>
              <a:buNone/>
            </a:pPr>
            <a:r>
              <a:rPr lang="tr-TR"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a:hlinkClick r:id="rId3"/>
              </a:rPr>
              <a:t>Predictive Analysis (Classification)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5122" name="Picture 2">
            <a:extLst>
              <a:ext uri="{FF2B5EF4-FFF2-40B4-BE49-F238E27FC236}">
                <a16:creationId xmlns:a16="http://schemas.microsoft.com/office/drawing/2014/main" id="{2EA52F86-21DC-D837-7C71-1A7672606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476" y="1232918"/>
            <a:ext cx="8193047" cy="466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54098"/>
            <a:ext cx="4552601" cy="4414890"/>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Earlist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trials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failed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more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while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latest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flights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more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successful</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a:solidFill>
                  <a:schemeClr val="accent3">
                    <a:lumMod val="25000"/>
                  </a:schemeClr>
                </a:solidFill>
                <a:latin typeface="Abadi" panose="020B0604020104020204" pitchFamily="34" charset="0"/>
              </a:rPr>
              <a:t>CCAFS SLC 40 has </a:t>
            </a:r>
            <a:r>
              <a:rPr lang="tr-TR" sz="2200" dirty="0" err="1">
                <a:solidFill>
                  <a:schemeClr val="accent3">
                    <a:lumMod val="25000"/>
                  </a:schemeClr>
                </a:solidFill>
                <a:latin typeface="Abadi" panose="020B0604020104020204" pitchFamily="34" charset="0"/>
              </a:rPr>
              <a:t>about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half</a:t>
            </a:r>
            <a:r>
              <a:rPr lang="tr-TR" sz="2200" dirty="0">
                <a:solidFill>
                  <a:schemeClr val="accent3">
                    <a:lumMod val="25000"/>
                  </a:schemeClr>
                </a:solidFill>
                <a:latin typeface="Abadi" panose="020B0604020104020204" pitchFamily="34" charset="0"/>
              </a:rPr>
              <a:t> of the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a:solidFill>
                  <a:schemeClr val="accent3">
                    <a:lumMod val="25000"/>
                  </a:schemeClr>
                </a:solidFill>
                <a:latin typeface="Abadi" panose="020B0604020104020204" pitchFamily="34" charset="0"/>
              </a:rPr>
              <a:t>VAFB SLC 4e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KSC LC 39A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higher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raters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It</a:t>
            </a:r>
            <a:r>
              <a:rPr lang="tr-TR" sz="2200" dirty="0">
                <a:solidFill>
                  <a:schemeClr val="accent3">
                    <a:lumMod val="25000"/>
                  </a:schemeClr>
                </a:solidFill>
                <a:latin typeface="Abadi" panose="020B0604020104020204" pitchFamily="34" charset="0"/>
              </a:rPr>
              <a:t> can be </a:t>
            </a:r>
            <a:r>
              <a:rPr lang="tr-TR" sz="2200" dirty="0" err="1">
                <a:solidFill>
                  <a:schemeClr val="accent3">
                    <a:lumMod val="25000"/>
                  </a:schemeClr>
                </a:solidFill>
                <a:latin typeface="Abadi" panose="020B0604020104020204" pitchFamily="34" charset="0"/>
              </a:rPr>
              <a:t>assumed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that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more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flight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number</a:t>
            </a:r>
            <a:r>
              <a:rPr lang="tr-TR" sz="2200" dirty="0">
                <a:solidFill>
                  <a:schemeClr val="accent3">
                    <a:lumMod val="25000"/>
                  </a:schemeClr>
                </a:solidFill>
                <a:latin typeface="Abadi" panose="020B0604020104020204" pitchFamily="34" charset="0"/>
              </a:rPr>
              <a:t> can be </a:t>
            </a:r>
            <a:r>
              <a:rPr lang="tr-TR" sz="2200" dirty="0" err="1">
                <a:solidFill>
                  <a:schemeClr val="accent3">
                    <a:lumMod val="25000"/>
                  </a:schemeClr>
                </a:solidFill>
                <a:latin typeface="Abadi" panose="020B0604020104020204" pitchFamily="34" charset="0"/>
              </a:rPr>
              <a:t>resulted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higher</a:t>
            </a:r>
            <a:r>
              <a:rPr lang="tr-TR" sz="2200" dirty="0">
                <a:solidFill>
                  <a:schemeClr val="accent3">
                    <a:lumMod val="25000"/>
                  </a:schemeClr>
                </a:solidFill>
                <a:latin typeface="Abadi" panose="020B0604020104020204" pitchFamily="34" charset="0"/>
              </a:rPr>
              <a:t> rate of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Resim 5">
            <a:extLst>
              <a:ext uri="{FF2B5EF4-FFF2-40B4-BE49-F238E27FC236}">
                <a16:creationId xmlns:a16="http://schemas.microsoft.com/office/drawing/2014/main" id="{E775993C-37CE-8754-97D2-4C368F0AA41C}"/>
              </a:ext>
            </a:extLst>
          </p:cNvPr>
          <p:cNvPicPr>
            <a:picLocks noChangeAspect="1"/>
          </p:cNvPicPr>
          <p:nvPr/>
        </p:nvPicPr>
        <p:blipFill>
          <a:blip r:embed="rId3"/>
          <a:stretch>
            <a:fillRect/>
          </a:stretch>
        </p:blipFill>
        <p:spPr>
          <a:xfrm>
            <a:off x="5598856" y="1454098"/>
            <a:ext cx="5143500" cy="4657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each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site; </a:t>
            </a:r>
            <a:r>
              <a:rPr lang="tr-TR" sz="2200" dirty="0" err="1">
                <a:solidFill>
                  <a:schemeClr val="accent3">
                    <a:lumMod val="25000"/>
                  </a:schemeClr>
                </a:solidFill>
                <a:latin typeface="Abadi" panose="020B0604020104020204" pitchFamily="34" charset="0"/>
              </a:rPr>
              <a:t>higher</a:t>
            </a:r>
            <a:r>
              <a:rPr lang="tr-TR" sz="2200" dirty="0">
                <a:solidFill>
                  <a:schemeClr val="accent3">
                    <a:lumMod val="25000"/>
                  </a:schemeClr>
                </a:solidFill>
                <a:latin typeface="Abadi" panose="020B0604020104020204" pitchFamily="34" charset="0"/>
              </a:rPr>
              <a:t> the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higher</a:t>
            </a:r>
            <a:r>
              <a:rPr lang="tr-TR" sz="2200" dirty="0">
                <a:solidFill>
                  <a:schemeClr val="accent3">
                    <a:lumMod val="25000"/>
                  </a:schemeClr>
                </a:solidFill>
                <a:latin typeface="Abadi" panose="020B0604020104020204" pitchFamily="34" charset="0"/>
              </a:rPr>
              <a:t> the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rate.</a:t>
            </a:r>
          </a:p>
          <a:p>
            <a:pPr>
              <a:lnSpc>
                <a:spcPct val="100000"/>
              </a:lnSpc>
              <a:spcBef>
                <a:spcPts val="1400"/>
              </a:spcBef>
            </a:pPr>
            <a:r>
              <a:rPr lang="tr-TR" sz="2200" dirty="0" err="1">
                <a:solidFill>
                  <a:schemeClr val="accent3">
                    <a:lumMod val="25000"/>
                  </a:schemeClr>
                </a:solidFill>
                <a:latin typeface="Abadi" panose="020B0604020104020204" pitchFamily="34" charset="0"/>
              </a:rPr>
              <a:t>Most</a:t>
            </a:r>
            <a:r>
              <a:rPr lang="tr-TR" sz="2200" dirty="0">
                <a:solidFill>
                  <a:schemeClr val="accent3">
                    <a:lumMod val="25000"/>
                  </a:schemeClr>
                </a:solidFill>
                <a:latin typeface="Abadi" panose="020B0604020104020204" pitchFamily="34" charset="0"/>
              </a:rPr>
              <a:t> of the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over</a:t>
            </a:r>
            <a:r>
              <a:rPr lang="tr-TR" sz="2200" dirty="0">
                <a:solidFill>
                  <a:schemeClr val="accent3">
                    <a:lumMod val="25000"/>
                  </a:schemeClr>
                </a:solidFill>
                <a:latin typeface="Abadi" panose="020B0604020104020204" pitchFamily="34" charset="0"/>
              </a:rPr>
              <a:t> 7000 kg </a:t>
            </a:r>
            <a:r>
              <a:rPr lang="tr-TR" sz="2200" dirty="0" err="1">
                <a:solidFill>
                  <a:schemeClr val="accent3">
                    <a:lumMod val="25000"/>
                  </a:schemeClr>
                </a:solidFill>
                <a:latin typeface="Abadi" panose="020B0604020104020204" pitchFamily="34" charset="0"/>
              </a:rPr>
              <a:t>were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successful</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a:solidFill>
                  <a:schemeClr val="accent3">
                    <a:lumMod val="25000"/>
                  </a:schemeClr>
                </a:solidFill>
                <a:latin typeface="Abadi" panose="020B0604020104020204" pitchFamily="34" charset="0"/>
              </a:rPr>
              <a:t>KSC LC 39A has a 100%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rate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under</a:t>
            </a:r>
            <a:r>
              <a:rPr lang="tr-TR" sz="2200" dirty="0">
                <a:solidFill>
                  <a:schemeClr val="accent3">
                    <a:lumMod val="25000"/>
                  </a:schemeClr>
                </a:solidFill>
                <a:latin typeface="Abadi" panose="020B0604020104020204" pitchFamily="34" charset="0"/>
              </a:rPr>
              <a:t> 5500 kg </a:t>
            </a:r>
            <a:r>
              <a:rPr lang="tr-TR" sz="2200" dirty="0" err="1">
                <a:solidFill>
                  <a:schemeClr val="accent3">
                    <a:lumMod val="25000"/>
                  </a:schemeClr>
                </a:solidFill>
                <a:latin typeface="Abadi" panose="020B0604020104020204" pitchFamily="34" charset="0"/>
              </a:rPr>
              <a:t>too</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Resim 5">
            <a:extLst>
              <a:ext uri="{FF2B5EF4-FFF2-40B4-BE49-F238E27FC236}">
                <a16:creationId xmlns:a16="http://schemas.microsoft.com/office/drawing/2014/main" id="{343C45AC-69A9-CD24-9AFF-208A910AA88A}"/>
              </a:ext>
            </a:extLst>
          </p:cNvPr>
          <p:cNvPicPr>
            <a:picLocks noChangeAspect="1"/>
          </p:cNvPicPr>
          <p:nvPr/>
        </p:nvPicPr>
        <p:blipFill>
          <a:blip r:embed="rId3"/>
          <a:stretch>
            <a:fillRect/>
          </a:stretch>
        </p:blipFill>
        <p:spPr>
          <a:xfrm>
            <a:off x="4974508" y="1499235"/>
            <a:ext cx="6634026" cy="43821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1026" name="Picture 2" descr="The SpaceX Falcon 9 and the Falcon Heavy along with the Boeing... |  Download Scientific Diagram">
            <a:extLst>
              <a:ext uri="{FF2B5EF4-FFF2-40B4-BE49-F238E27FC236}">
                <a16:creationId xmlns:a16="http://schemas.microsoft.com/office/drawing/2014/main" id="{499E3723-87FC-D5EA-5CA7-73AD6409A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811" y="1362151"/>
            <a:ext cx="3719986" cy="525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9236"/>
            <a:ext cx="4431254" cy="4394466"/>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Orbits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100%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rate </a:t>
            </a:r>
            <a:r>
              <a:rPr lang="tr-TR" sz="2200" dirty="0" err="1">
                <a:solidFill>
                  <a:schemeClr val="accent3">
                    <a:lumMod val="25000"/>
                  </a:schemeClr>
                </a:solidFill>
                <a:latin typeface="Abadi" panose="020B0604020104020204" pitchFamily="34" charset="0"/>
              </a:rPr>
              <a:t>are</a:t>
            </a:r>
            <a:r>
              <a:rPr lang="tr-TR" sz="2200" dirty="0">
                <a:solidFill>
                  <a:schemeClr val="accent3">
                    <a:lumMod val="25000"/>
                  </a:schemeClr>
                </a:solidFill>
                <a:latin typeface="Abadi" panose="020B0604020104020204" pitchFamily="34" charset="0"/>
              </a:rPr>
              <a:t>:</a:t>
            </a:r>
          </a:p>
          <a:p>
            <a:pPr lvl="1">
              <a:lnSpc>
                <a:spcPct val="100000"/>
              </a:lnSpc>
              <a:spcBef>
                <a:spcPts val="1400"/>
              </a:spcBef>
            </a:pPr>
            <a:r>
              <a:rPr lang="tr-TR" sz="1800" dirty="0">
                <a:solidFill>
                  <a:schemeClr val="accent3">
                    <a:lumMod val="25000"/>
                  </a:schemeClr>
                </a:solidFill>
                <a:latin typeface="Abadi" panose="020B0604020104020204" pitchFamily="34" charset="0"/>
              </a:rPr>
              <a:t>ES-L1, GEO, HEO, SSO</a:t>
            </a:r>
          </a:p>
          <a:p>
            <a:pPr>
              <a:lnSpc>
                <a:spcPct val="100000"/>
              </a:lnSpc>
              <a:spcBef>
                <a:spcPts val="1400"/>
              </a:spcBef>
            </a:pPr>
            <a:r>
              <a:rPr lang="tr-TR" sz="2200" dirty="0" err="1">
                <a:solidFill>
                  <a:schemeClr val="accent3">
                    <a:lumMod val="25000"/>
                  </a:schemeClr>
                </a:solidFill>
                <a:latin typeface="Abadi" panose="020B0604020104020204" pitchFamily="34" charset="0"/>
              </a:rPr>
              <a:t>Orbits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0%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rate:</a:t>
            </a:r>
          </a:p>
          <a:p>
            <a:pPr lvl="1">
              <a:lnSpc>
                <a:spcPct val="100000"/>
              </a:lnSpc>
              <a:spcBef>
                <a:spcPts val="1400"/>
              </a:spcBef>
            </a:pPr>
            <a:r>
              <a:rPr lang="tr-TR" sz="1800" dirty="0">
                <a:solidFill>
                  <a:schemeClr val="accent3">
                    <a:lumMod val="25000"/>
                  </a:schemeClr>
                </a:solidFill>
                <a:latin typeface="Abadi" panose="020B0604020104020204" pitchFamily="34" charset="0"/>
              </a:rPr>
              <a:t>SO</a:t>
            </a:r>
          </a:p>
          <a:p>
            <a:pPr>
              <a:lnSpc>
                <a:spcPct val="100000"/>
              </a:lnSpc>
              <a:spcBef>
                <a:spcPts val="1400"/>
              </a:spcBef>
            </a:pPr>
            <a:r>
              <a:rPr lang="tr-TR" sz="2200" dirty="0" err="1">
                <a:solidFill>
                  <a:schemeClr val="accent3">
                    <a:lumMod val="25000"/>
                  </a:schemeClr>
                </a:solidFill>
                <a:latin typeface="Abadi" panose="020B0604020104020204" pitchFamily="34" charset="0"/>
              </a:rPr>
              <a:t>Orbits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rate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50%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85%:</a:t>
            </a:r>
          </a:p>
          <a:p>
            <a:pPr lvl="1">
              <a:lnSpc>
                <a:spcPct val="100000"/>
              </a:lnSpc>
              <a:spcBef>
                <a:spcPts val="1400"/>
              </a:spcBef>
            </a:pPr>
            <a:r>
              <a:rPr lang="tr-TR" sz="1800" dirty="0">
                <a:solidFill>
                  <a:schemeClr val="accent3">
                    <a:lumMod val="25000"/>
                  </a:schemeClr>
                </a:solidFill>
                <a:latin typeface="Abadi" panose="020B0604020104020204" pitchFamily="34" charset="0"/>
              </a:rPr>
              <a:t>GTO, ISS, LEO, MEO, PO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Resim 7">
            <a:extLst>
              <a:ext uri="{FF2B5EF4-FFF2-40B4-BE49-F238E27FC236}">
                <a16:creationId xmlns:a16="http://schemas.microsoft.com/office/drawing/2014/main" id="{A2BB1098-4C3A-AF10-C8B0-50D98E7FC34E}"/>
              </a:ext>
            </a:extLst>
          </p:cNvPr>
          <p:cNvPicPr>
            <a:picLocks noChangeAspect="1"/>
          </p:cNvPicPr>
          <p:nvPr/>
        </p:nvPicPr>
        <p:blipFill>
          <a:blip r:embed="rId3"/>
          <a:stretch>
            <a:fillRect/>
          </a:stretch>
        </p:blipFill>
        <p:spPr>
          <a:xfrm>
            <a:off x="7070667" y="1499236"/>
            <a:ext cx="4214944" cy="42149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50214"/>
            <a:ext cx="4175615" cy="4509744"/>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There</a:t>
            </a:r>
            <a:r>
              <a:rPr lang="tr-TR" sz="2200" dirty="0">
                <a:solidFill>
                  <a:schemeClr val="accent3">
                    <a:lumMod val="25000"/>
                  </a:schemeClr>
                </a:solidFill>
                <a:latin typeface="Abadi" panose="020B0604020104020204" pitchFamily="34" charset="0"/>
              </a:rPr>
              <a:t> is </a:t>
            </a:r>
            <a:r>
              <a:rPr lang="tr-TR" sz="2200" dirty="0" err="1">
                <a:solidFill>
                  <a:schemeClr val="accent3">
                    <a:lumMod val="25000"/>
                  </a:schemeClr>
                </a:solidFill>
                <a:latin typeface="Abadi" panose="020B0604020104020204" pitchFamily="34" charset="0"/>
              </a:rPr>
              <a:t>no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constant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evidence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the </a:t>
            </a:r>
            <a:r>
              <a:rPr lang="tr-TR" sz="2200" dirty="0" err="1">
                <a:solidFill>
                  <a:schemeClr val="accent3">
                    <a:lumMod val="25000"/>
                  </a:schemeClr>
                </a:solidFill>
                <a:latin typeface="Abadi" panose="020B0604020104020204" pitchFamily="34" charset="0"/>
              </a:rPr>
              <a:t>relationship</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Flight </a:t>
            </a:r>
            <a:r>
              <a:rPr lang="tr-TR" sz="2200" dirty="0" err="1">
                <a:solidFill>
                  <a:schemeClr val="accent3">
                    <a:lumMod val="25000"/>
                  </a:schemeClr>
                </a:solidFill>
                <a:latin typeface="Abadi" panose="020B0604020104020204" pitchFamily="34" charset="0"/>
              </a:rPr>
              <a:t>Number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Orbit </a:t>
            </a:r>
            <a:r>
              <a:rPr lang="tr-TR" sz="2200" dirty="0" err="1">
                <a:solidFill>
                  <a:schemeClr val="accent3">
                    <a:lumMod val="25000"/>
                  </a:schemeClr>
                </a:solidFill>
                <a:latin typeface="Abadi" panose="020B0604020104020204" pitchFamily="34" charset="0"/>
              </a:rPr>
              <a:t>Type</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Resim 5">
            <a:extLst>
              <a:ext uri="{FF2B5EF4-FFF2-40B4-BE49-F238E27FC236}">
                <a16:creationId xmlns:a16="http://schemas.microsoft.com/office/drawing/2014/main" id="{4381098B-ACD2-EE86-0B9B-F5AAEBE2CF9A}"/>
              </a:ext>
            </a:extLst>
          </p:cNvPr>
          <p:cNvPicPr>
            <a:picLocks noChangeAspect="1"/>
          </p:cNvPicPr>
          <p:nvPr/>
        </p:nvPicPr>
        <p:blipFill>
          <a:blip r:embed="rId3"/>
          <a:stretch>
            <a:fillRect/>
          </a:stretch>
        </p:blipFill>
        <p:spPr>
          <a:xfrm>
            <a:off x="5361466" y="1450214"/>
            <a:ext cx="6096506" cy="45097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1709"/>
            <a:ext cx="3932238" cy="4430895"/>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Heavy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negative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influence</a:t>
            </a:r>
            <a:r>
              <a:rPr lang="tr-TR" sz="2200" dirty="0">
                <a:solidFill>
                  <a:schemeClr val="accent3">
                    <a:lumMod val="25000"/>
                  </a:schemeClr>
                </a:solidFill>
                <a:latin typeface="Abadi" panose="020B0604020104020204" pitchFamily="34" charset="0"/>
              </a:rPr>
              <a:t> on GTO </a:t>
            </a:r>
            <a:r>
              <a:rPr lang="tr-TR" sz="2200" dirty="0" err="1">
                <a:solidFill>
                  <a:schemeClr val="accent3">
                    <a:lumMod val="25000"/>
                  </a:schemeClr>
                </a:solidFill>
                <a:latin typeface="Abadi" panose="020B0604020104020204" pitchFamily="34" charset="0"/>
              </a:rPr>
              <a:t>orbits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positive</a:t>
            </a:r>
            <a:r>
              <a:rPr lang="tr-TR" sz="2200" dirty="0">
                <a:solidFill>
                  <a:schemeClr val="accent3">
                    <a:lumMod val="25000"/>
                  </a:schemeClr>
                </a:solidFill>
                <a:latin typeface="Abadi" panose="020B0604020104020204" pitchFamily="34" charset="0"/>
              </a:rPr>
              <a:t> on GTO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Polar LEO (ISS) </a:t>
            </a:r>
            <a:r>
              <a:rPr lang="tr-TR" sz="2200" dirty="0" err="1">
                <a:solidFill>
                  <a:schemeClr val="accent3">
                    <a:lumMod val="25000"/>
                  </a:schemeClr>
                </a:solidFill>
                <a:latin typeface="Abadi" panose="020B0604020104020204" pitchFamily="34" charset="0"/>
              </a:rPr>
              <a:t>orbits</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Resim 5">
            <a:extLst>
              <a:ext uri="{FF2B5EF4-FFF2-40B4-BE49-F238E27FC236}">
                <a16:creationId xmlns:a16="http://schemas.microsoft.com/office/drawing/2014/main" id="{2D2D3F2E-D406-1D04-2FFB-00B360840D0D}"/>
              </a:ext>
            </a:extLst>
          </p:cNvPr>
          <p:cNvPicPr>
            <a:picLocks noChangeAspect="1"/>
          </p:cNvPicPr>
          <p:nvPr/>
        </p:nvPicPr>
        <p:blipFill>
          <a:blip r:embed="rId3"/>
          <a:stretch>
            <a:fillRect/>
          </a:stretch>
        </p:blipFill>
        <p:spPr>
          <a:xfrm>
            <a:off x="5319252" y="1511710"/>
            <a:ext cx="6102737" cy="443089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Trials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started</a:t>
            </a:r>
            <a:r>
              <a:rPr lang="tr-TR" sz="2200" dirty="0">
                <a:solidFill>
                  <a:schemeClr val="accent3">
                    <a:lumMod val="25000"/>
                  </a:schemeClr>
                </a:solidFill>
                <a:latin typeface="Abadi" panose="020B0604020104020204" pitchFamily="34" charset="0"/>
              </a:rPr>
              <a:t> at 2013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linearly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increased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until</a:t>
            </a:r>
            <a:r>
              <a:rPr lang="tr-TR" sz="2200" dirty="0">
                <a:solidFill>
                  <a:schemeClr val="accent3">
                    <a:lumMod val="25000"/>
                  </a:schemeClr>
                </a:solidFill>
                <a:latin typeface="Abadi" panose="020B0604020104020204" pitchFamily="34" charset="0"/>
              </a:rPr>
              <a:t> 2017.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2017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2018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t>
            </a:r>
            <a:r>
              <a:rPr lang="tr-TR" sz="2200" dirty="0" err="1">
                <a:solidFill>
                  <a:schemeClr val="accent3">
                    <a:lumMod val="25000"/>
                  </a:schemeClr>
                </a:solidFill>
                <a:latin typeface="Abadi" panose="020B0604020104020204" pitchFamily="34" charset="0"/>
              </a:rPr>
              <a:t>decrease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fixation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2018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2019.</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Resim 5">
            <a:extLst>
              <a:ext uri="{FF2B5EF4-FFF2-40B4-BE49-F238E27FC236}">
                <a16:creationId xmlns:a16="http://schemas.microsoft.com/office/drawing/2014/main" id="{B6883F0E-E514-087A-4BB4-349179614F0E}"/>
              </a:ext>
            </a:extLst>
          </p:cNvPr>
          <p:cNvPicPr>
            <a:picLocks noChangeAspect="1"/>
          </p:cNvPicPr>
          <p:nvPr/>
        </p:nvPicPr>
        <p:blipFill>
          <a:blip r:embed="rId3"/>
          <a:stretch>
            <a:fillRect/>
          </a:stretch>
        </p:blipFill>
        <p:spPr>
          <a:xfrm>
            <a:off x="5887964" y="1521235"/>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26222" cy="435133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Sqlite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used</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Jupyter</a:t>
            </a:r>
            <a:r>
              <a:rPr lang="tr-TR" sz="2200" dirty="0">
                <a:solidFill>
                  <a:schemeClr val="accent3">
                    <a:lumMod val="25000"/>
                  </a:schemeClr>
                </a:solidFill>
                <a:latin typeface="Abadi" panose="020B0604020104020204" pitchFamily="34" charset="0"/>
              </a:rPr>
              <a:t> Notebook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this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query</a:t>
            </a:r>
            <a:r>
              <a:rPr lang="tr-TR" sz="2200" dirty="0">
                <a:solidFill>
                  <a:schemeClr val="accent3">
                    <a:lumMod val="25000"/>
                  </a:schemeClr>
                </a:solidFill>
                <a:latin typeface="Abadi" panose="020B0604020104020204" pitchFamily="34" charset="0"/>
              </a:rPr>
              <a:t>. </a:t>
            </a:r>
          </a:p>
          <a:p>
            <a:pPr>
              <a:lnSpc>
                <a:spcPct val="100000"/>
              </a:lnSpc>
              <a:spcBef>
                <a:spcPts val="1400"/>
              </a:spcBef>
            </a:pPr>
            <a:r>
              <a:rPr lang="tr-TR" sz="2200" dirty="0" err="1">
                <a:solidFill>
                  <a:schemeClr val="accent3">
                    <a:lumMod val="25000"/>
                  </a:schemeClr>
                </a:solidFill>
                <a:latin typeface="Abadi" panose="020B0604020104020204" pitchFamily="34" charset="0"/>
              </a:rPr>
              <a:t>From</a:t>
            </a:r>
            <a:r>
              <a:rPr lang="tr-TR" sz="2200" dirty="0">
                <a:solidFill>
                  <a:schemeClr val="accent3">
                    <a:lumMod val="25000"/>
                  </a:schemeClr>
                </a:solidFill>
                <a:latin typeface="Abadi" panose="020B0604020104020204" pitchFamily="34" charset="0"/>
              </a:rPr>
              <a:t> SPACEXTABLE </a:t>
            </a:r>
            <a:r>
              <a:rPr lang="tr-TR" sz="2200" dirty="0" err="1">
                <a:solidFill>
                  <a:schemeClr val="accent3">
                    <a:lumMod val="25000"/>
                  </a:schemeClr>
                </a:solidFill>
                <a:latin typeface="Abadi" panose="020B0604020104020204" pitchFamily="34" charset="0"/>
              </a:rPr>
              <a:t>table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each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unique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value</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shown</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launch_site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column</a:t>
            </a:r>
            <a:r>
              <a:rPr lang="tr-TR"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Resim 5">
            <a:extLst>
              <a:ext uri="{FF2B5EF4-FFF2-40B4-BE49-F238E27FC236}">
                <a16:creationId xmlns:a16="http://schemas.microsoft.com/office/drawing/2014/main" id="{6A7A3B82-E8FB-31DE-2D82-781A58683732}"/>
              </a:ext>
            </a:extLst>
          </p:cNvPr>
          <p:cNvPicPr>
            <a:picLocks noChangeAspect="1"/>
          </p:cNvPicPr>
          <p:nvPr/>
        </p:nvPicPr>
        <p:blipFill>
          <a:blip r:embed="rId3"/>
          <a:stretch>
            <a:fillRect/>
          </a:stretch>
        </p:blipFill>
        <p:spPr>
          <a:xfrm>
            <a:off x="5768775" y="1737681"/>
            <a:ext cx="5689197" cy="392569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A </a:t>
            </a:r>
            <a:r>
              <a:rPr lang="tr-TR" sz="2200" dirty="0" err="1">
                <a:solidFill>
                  <a:schemeClr val="accent3">
                    <a:lumMod val="25000"/>
                  </a:schemeClr>
                </a:solidFill>
                <a:latin typeface="Abadi" panose="020B0604020104020204" pitchFamily="34" charset="0"/>
              </a:rPr>
              <a:t>query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‘CCA’ </a:t>
            </a:r>
            <a:r>
              <a:rPr lang="tr-TR" sz="2200" dirty="0" err="1">
                <a:solidFill>
                  <a:schemeClr val="accent3">
                    <a:lumMod val="25000"/>
                  </a:schemeClr>
                </a:solidFill>
                <a:latin typeface="Abadi" panose="020B0604020104020204" pitchFamily="34" charset="0"/>
              </a:rPr>
              <a:t>filter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 limit of 5 to </a:t>
            </a:r>
            <a:r>
              <a:rPr lang="tr-TR" sz="2200" dirty="0" err="1">
                <a:solidFill>
                  <a:schemeClr val="accent3">
                    <a:lumMod val="25000"/>
                  </a:schemeClr>
                </a:solidFill>
                <a:latin typeface="Abadi" panose="020B0604020104020204" pitchFamily="34" charset="0"/>
              </a:rPr>
              <a:t>get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records</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that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starts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Resim 5">
            <a:extLst>
              <a:ext uri="{FF2B5EF4-FFF2-40B4-BE49-F238E27FC236}">
                <a16:creationId xmlns:a16="http://schemas.microsoft.com/office/drawing/2014/main" id="{A9E24C7C-9926-5684-88C5-3E41C98ED828}"/>
              </a:ext>
            </a:extLst>
          </p:cNvPr>
          <p:cNvPicPr>
            <a:picLocks noChangeAspect="1"/>
          </p:cNvPicPr>
          <p:nvPr/>
        </p:nvPicPr>
        <p:blipFill>
          <a:blip r:embed="rId3"/>
          <a:stretch>
            <a:fillRect/>
          </a:stretch>
        </p:blipFill>
        <p:spPr>
          <a:xfrm>
            <a:off x="275412" y="3172711"/>
            <a:ext cx="11641175" cy="271500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Total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carried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boosters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by</a:t>
            </a:r>
            <a:r>
              <a:rPr lang="tr-TR" sz="2200" dirty="0">
                <a:solidFill>
                  <a:schemeClr val="accent3">
                    <a:lumMod val="25000"/>
                  </a:schemeClr>
                </a:solidFill>
                <a:latin typeface="Abadi" panose="020B0604020104020204" pitchFamily="34" charset="0"/>
              </a:rPr>
              <a:t> NASA (CRS)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calculated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an </a:t>
            </a:r>
            <a:r>
              <a:rPr lang="tr-TR" sz="2200" dirty="0" err="1">
                <a:solidFill>
                  <a:schemeClr val="accent3">
                    <a:lumMod val="25000"/>
                  </a:schemeClr>
                </a:solidFill>
                <a:latin typeface="Abadi" panose="020B0604020104020204" pitchFamily="34" charset="0"/>
              </a:rPr>
              <a:t>aggregate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function</a:t>
            </a:r>
            <a:r>
              <a:rPr lang="tr-TR" sz="2200" dirty="0">
                <a:solidFill>
                  <a:schemeClr val="accent3">
                    <a:lumMod val="25000"/>
                  </a:schemeClr>
                </a:solidFill>
                <a:latin typeface="Abadi" panose="020B0604020104020204" pitchFamily="34" charset="0"/>
              </a:rPr>
              <a:t> in the </a:t>
            </a:r>
            <a:r>
              <a:rPr lang="tr-TR" sz="2200" dirty="0" err="1">
                <a:solidFill>
                  <a:schemeClr val="accent3">
                    <a:lumMod val="25000"/>
                  </a:schemeClr>
                </a:solidFill>
                <a:latin typeface="Abadi" panose="020B0604020104020204" pitchFamily="34" charset="0"/>
              </a:rPr>
              <a:t>query</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Resim 7">
            <a:extLst>
              <a:ext uri="{FF2B5EF4-FFF2-40B4-BE49-F238E27FC236}">
                <a16:creationId xmlns:a16="http://schemas.microsoft.com/office/drawing/2014/main" id="{12AAD8AB-EEE2-FE5D-0EEB-6C9049846A37}"/>
              </a:ext>
            </a:extLst>
          </p:cNvPr>
          <p:cNvPicPr>
            <a:picLocks noChangeAspect="1"/>
          </p:cNvPicPr>
          <p:nvPr/>
        </p:nvPicPr>
        <p:blipFill>
          <a:blip r:embed="rId3"/>
          <a:stretch>
            <a:fillRect/>
          </a:stretch>
        </p:blipFill>
        <p:spPr>
          <a:xfrm>
            <a:off x="798376" y="3428999"/>
            <a:ext cx="10444275" cy="251951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Average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carried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booster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version</a:t>
            </a:r>
            <a:r>
              <a:rPr lang="tr-TR" sz="2200" dirty="0">
                <a:solidFill>
                  <a:schemeClr val="accent3">
                    <a:lumMod val="25000"/>
                  </a:schemeClr>
                </a:solidFill>
                <a:latin typeface="Abadi" panose="020B0604020104020204" pitchFamily="34" charset="0"/>
              </a:rPr>
              <a:t> F9 v1.1 </a:t>
            </a:r>
            <a:r>
              <a:rPr lang="tr-TR" sz="2200" dirty="0" err="1">
                <a:solidFill>
                  <a:schemeClr val="accent3">
                    <a:lumMod val="25000"/>
                  </a:schemeClr>
                </a:solidFill>
                <a:latin typeface="Abadi" panose="020B0604020104020204" pitchFamily="34" charset="0"/>
              </a:rPr>
              <a:t>resulted</a:t>
            </a:r>
            <a:r>
              <a:rPr lang="tr-TR" sz="2200" dirty="0">
                <a:solidFill>
                  <a:schemeClr val="accent3">
                    <a:lumMod val="25000"/>
                  </a:schemeClr>
                </a:solidFill>
                <a:latin typeface="Abadi" panose="020B0604020104020204" pitchFamily="34" charset="0"/>
              </a:rPr>
              <a:t> as 2534.67.</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Resim 7">
            <a:extLst>
              <a:ext uri="{FF2B5EF4-FFF2-40B4-BE49-F238E27FC236}">
                <a16:creationId xmlns:a16="http://schemas.microsoft.com/office/drawing/2014/main" id="{9181C2F2-EF92-6909-8425-E93AFF1F56AB}"/>
              </a:ext>
            </a:extLst>
          </p:cNvPr>
          <p:cNvPicPr>
            <a:picLocks noChangeAspect="1"/>
          </p:cNvPicPr>
          <p:nvPr/>
        </p:nvPicPr>
        <p:blipFill>
          <a:blip r:embed="rId3"/>
          <a:stretch>
            <a:fillRect/>
          </a:stretch>
        </p:blipFill>
        <p:spPr>
          <a:xfrm>
            <a:off x="770009" y="3632901"/>
            <a:ext cx="10250419" cy="239267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tr-TR" sz="2200" dirty="0" err="1">
                <a:solidFill>
                  <a:schemeClr val="accent3">
                    <a:lumMod val="25000"/>
                  </a:schemeClr>
                </a:solidFill>
                <a:latin typeface="Abadi"/>
              </a:rPr>
              <a:t>Date</a:t>
            </a:r>
            <a:r>
              <a:rPr lang="tr-TR" sz="2200" dirty="0">
                <a:solidFill>
                  <a:schemeClr val="accent3">
                    <a:lumMod val="25000"/>
                  </a:schemeClr>
                </a:solidFill>
                <a:latin typeface="Abadi"/>
              </a:rPr>
              <a:t> of the </a:t>
            </a:r>
            <a:r>
              <a:rPr lang="tr-TR" sz="2200" dirty="0" err="1">
                <a:solidFill>
                  <a:schemeClr val="accent3">
                    <a:lumMod val="25000"/>
                  </a:schemeClr>
                </a:solidFill>
                <a:latin typeface="Abadi"/>
              </a:rPr>
              <a:t>first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successful</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achieved</a:t>
            </a:r>
            <a:r>
              <a:rPr lang="tr-TR"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Resim 5">
            <a:extLst>
              <a:ext uri="{FF2B5EF4-FFF2-40B4-BE49-F238E27FC236}">
                <a16:creationId xmlns:a16="http://schemas.microsoft.com/office/drawing/2014/main" id="{52CFFED1-96DA-60EB-616E-B3457A022842}"/>
              </a:ext>
            </a:extLst>
          </p:cNvPr>
          <p:cNvPicPr>
            <a:picLocks noChangeAspect="1"/>
          </p:cNvPicPr>
          <p:nvPr/>
        </p:nvPicPr>
        <p:blipFill>
          <a:blip r:embed="rId3"/>
          <a:stretch>
            <a:fillRect/>
          </a:stretch>
        </p:blipFill>
        <p:spPr>
          <a:xfrm>
            <a:off x="473817" y="3429000"/>
            <a:ext cx="11107988" cy="246539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9753"/>
            <a:ext cx="9925407" cy="496745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Summary of methodologies</a:t>
            </a:r>
            <a:endParaRPr lang="tr-TR" sz="1600" dirty="0">
              <a:solidFill>
                <a:schemeClr val="accent3">
                  <a:lumMod val="25000"/>
                </a:schemeClr>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Data collection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Data wrangling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Exploratory Data Analysis with Data Visualization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Exploratory Data Analysis with SQL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Building an interactive map with Folium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Building a Dashboard with </a:t>
            </a:r>
            <a:r>
              <a:rPr lang="en-US" sz="1600" dirty="0" err="1">
                <a:solidFill>
                  <a:schemeClr val="tx1"/>
                </a:solidFill>
                <a:latin typeface="Abadi" panose="020B0604020104020204" pitchFamily="34" charset="0"/>
              </a:rPr>
              <a:t>Plotly</a:t>
            </a:r>
            <a:r>
              <a:rPr lang="en-US" sz="1600" dirty="0">
                <a:solidFill>
                  <a:schemeClr val="tx1"/>
                </a:solidFill>
                <a:latin typeface="Abadi" panose="020B0604020104020204" pitchFamily="34" charset="0"/>
              </a:rPr>
              <a:t> Dash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Predictive analysis (Classification)</a:t>
            </a:r>
            <a:endParaRPr lang="tr-TR" sz="1600" dirty="0">
              <a:solidFill>
                <a:schemeClr val="tx1"/>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panose="020B0604020104020204" pitchFamily="34" charset="0"/>
              </a:rPr>
              <a:t>Summary of all results</a:t>
            </a:r>
            <a:endParaRPr lang="tr-TR" sz="1600" dirty="0">
              <a:solidFill>
                <a:schemeClr val="accent3">
                  <a:lumMod val="25000"/>
                </a:schemeClr>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Exploratory Data Analysis results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Interactive analytics demo in screenshots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Total </a:t>
            </a:r>
            <a:r>
              <a:rPr lang="tr-TR" sz="2200" dirty="0" err="1">
                <a:solidFill>
                  <a:schemeClr val="accent3">
                    <a:lumMod val="25000"/>
                  </a:schemeClr>
                </a:solidFill>
                <a:latin typeface="Abadi" panose="020B0604020104020204" pitchFamily="34" charset="0"/>
              </a:rPr>
              <a:t>number</a:t>
            </a:r>
            <a:r>
              <a:rPr lang="tr-TR" sz="2200" dirty="0">
                <a:solidFill>
                  <a:schemeClr val="accent3">
                    <a:lumMod val="25000"/>
                  </a:schemeClr>
                </a:solidFill>
                <a:latin typeface="Abadi" panose="020B0604020104020204" pitchFamily="34" charset="0"/>
              </a:rPr>
              <a:t> of </a:t>
            </a:r>
            <a:r>
              <a:rPr lang="tr-TR" sz="2200" dirty="0" err="1">
                <a:solidFill>
                  <a:schemeClr val="accent3">
                    <a:lumMod val="25000"/>
                  </a:schemeClr>
                </a:solidFill>
                <a:latin typeface="Abadi" panose="020B0604020104020204" pitchFamily="34" charset="0"/>
              </a:rPr>
              <a:t>successful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a:t>
            </a:r>
            <a:r>
              <a:rPr lang="tr-TR" sz="2200" dirty="0">
                <a:solidFill>
                  <a:schemeClr val="accent3">
                    <a:lumMod val="25000"/>
                  </a:schemeClr>
                </a:solidFill>
                <a:latin typeface="Abadi" panose="020B0604020104020204" pitchFamily="34" charset="0"/>
              </a:rPr>
              <a:t> is 100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failure</a:t>
            </a:r>
            <a:r>
              <a:rPr lang="tr-TR" sz="2200" dirty="0">
                <a:solidFill>
                  <a:schemeClr val="accent3">
                    <a:lumMod val="25000"/>
                  </a:schemeClr>
                </a:solidFill>
                <a:latin typeface="Abadi" panose="020B0604020104020204" pitchFamily="34" charset="0"/>
              </a:rPr>
              <a:t> is 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Resim 5">
            <a:extLst>
              <a:ext uri="{FF2B5EF4-FFF2-40B4-BE49-F238E27FC236}">
                <a16:creationId xmlns:a16="http://schemas.microsoft.com/office/drawing/2014/main" id="{356F4151-BD8B-804D-91D5-129C15B8FED2}"/>
              </a:ext>
            </a:extLst>
          </p:cNvPr>
          <p:cNvPicPr>
            <a:picLocks noChangeAspect="1"/>
          </p:cNvPicPr>
          <p:nvPr/>
        </p:nvPicPr>
        <p:blipFill>
          <a:blip r:embed="rId3"/>
          <a:stretch>
            <a:fillRect/>
          </a:stretch>
        </p:blipFill>
        <p:spPr>
          <a:xfrm>
            <a:off x="2019979" y="3163265"/>
            <a:ext cx="7910602" cy="286230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5478"/>
            <a:ext cx="4490248" cy="435133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List</a:t>
            </a:r>
            <a:r>
              <a:rPr lang="tr-TR" sz="2200" dirty="0">
                <a:solidFill>
                  <a:schemeClr val="accent3">
                    <a:lumMod val="25000"/>
                  </a:schemeClr>
                </a:solidFill>
                <a:latin typeface="Abadi" panose="020B0604020104020204" pitchFamily="34" charset="0"/>
              </a:rPr>
              <a:t> of the </a:t>
            </a:r>
            <a:r>
              <a:rPr lang="tr-TR" sz="2200" dirty="0" err="1">
                <a:solidFill>
                  <a:schemeClr val="accent3">
                    <a:lumMod val="25000"/>
                  </a:schemeClr>
                </a:solidFill>
                <a:latin typeface="Abadi" panose="020B0604020104020204" pitchFamily="34" charset="0"/>
              </a:rPr>
              <a:t>names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that</a:t>
            </a:r>
            <a:r>
              <a:rPr lang="tr-TR" sz="2200" dirty="0">
                <a:solidFill>
                  <a:schemeClr val="accent3">
                    <a:lumMod val="25000"/>
                  </a:schemeClr>
                </a:solidFill>
                <a:latin typeface="Abadi" panose="020B0604020104020204" pitchFamily="34" charset="0"/>
              </a:rPr>
              <a:t> has the </a:t>
            </a:r>
            <a:r>
              <a:rPr lang="tr-TR" sz="2200" dirty="0" err="1">
                <a:solidFill>
                  <a:schemeClr val="accent3">
                    <a:lumMod val="25000"/>
                  </a:schemeClr>
                </a:solidFill>
                <a:latin typeface="Abadi" panose="020B0604020104020204" pitchFamily="34" charset="0"/>
              </a:rPr>
              <a:t>booster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versions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which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carried</a:t>
            </a:r>
            <a:r>
              <a:rPr lang="tr-TR" sz="2200" dirty="0">
                <a:solidFill>
                  <a:schemeClr val="accent3">
                    <a:lumMod val="25000"/>
                  </a:schemeClr>
                </a:solidFill>
                <a:latin typeface="Abadi" panose="020B0604020104020204" pitchFamily="34" charset="0"/>
              </a:rPr>
              <a:t> the </a:t>
            </a:r>
            <a:r>
              <a:rPr lang="tr-TR" sz="2200" dirty="0" err="1">
                <a:solidFill>
                  <a:schemeClr val="accent3">
                    <a:lumMod val="25000"/>
                  </a:schemeClr>
                </a:solidFill>
                <a:latin typeface="Abadi" panose="020B0604020104020204" pitchFamily="34" charset="0"/>
              </a:rPr>
              <a:t>maximum</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Resim 5">
            <a:extLst>
              <a:ext uri="{FF2B5EF4-FFF2-40B4-BE49-F238E27FC236}">
                <a16:creationId xmlns:a16="http://schemas.microsoft.com/office/drawing/2014/main" id="{D33B1168-4513-B2AE-59A0-E99E882F4C49}"/>
              </a:ext>
            </a:extLst>
          </p:cNvPr>
          <p:cNvPicPr>
            <a:picLocks noChangeAspect="1"/>
          </p:cNvPicPr>
          <p:nvPr/>
        </p:nvPicPr>
        <p:blipFill>
          <a:blip r:embed="rId3"/>
          <a:stretch>
            <a:fillRect/>
          </a:stretch>
        </p:blipFill>
        <p:spPr>
          <a:xfrm>
            <a:off x="6588067" y="1485478"/>
            <a:ext cx="4833922" cy="45400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441087" cy="4351338"/>
          </a:xfrm>
          <a:prstGeom prst="rect">
            <a:avLst/>
          </a:prstGeom>
        </p:spPr>
        <p:txBody>
          <a:bodyPr lIns="91440" tIns="45720" rIns="91440" bIns="45720" anchor="t">
            <a:normAutofit/>
          </a:bodyPr>
          <a:lstStyle/>
          <a:p>
            <a:pPr>
              <a:lnSpc>
                <a:spcPct val="100000"/>
              </a:lnSpc>
              <a:spcBef>
                <a:spcPts val="1400"/>
              </a:spcBef>
            </a:pPr>
            <a:r>
              <a:rPr lang="tr-TR" sz="2200" dirty="0" err="1">
                <a:solidFill>
                  <a:schemeClr val="accent3">
                    <a:lumMod val="25000"/>
                  </a:schemeClr>
                </a:solidFill>
                <a:latin typeface="Abadi"/>
              </a:rPr>
              <a:t>Listing</a:t>
            </a:r>
            <a:r>
              <a:rPr lang="tr-TR" sz="2200" dirty="0">
                <a:solidFill>
                  <a:schemeClr val="accent3">
                    <a:lumMod val="25000"/>
                  </a:schemeClr>
                </a:solidFill>
                <a:latin typeface="Abadi"/>
              </a:rPr>
              <a:t> the </a:t>
            </a:r>
            <a:r>
              <a:rPr lang="tr-TR" sz="2200" dirty="0" err="1">
                <a:solidFill>
                  <a:schemeClr val="accent3">
                    <a:lumMod val="25000"/>
                  </a:schemeClr>
                </a:solidFill>
                <a:latin typeface="Abadi"/>
              </a:rPr>
              <a:t>failed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outcomes</a:t>
            </a:r>
            <a:r>
              <a:rPr lang="tr-TR" sz="2200" dirty="0">
                <a:solidFill>
                  <a:schemeClr val="accent3">
                    <a:lumMod val="25000"/>
                  </a:schemeClr>
                </a:solidFill>
                <a:latin typeface="Abadi"/>
              </a:rPr>
              <a:t> in </a:t>
            </a:r>
            <a:r>
              <a:rPr lang="tr-TR" sz="2200" dirty="0" err="1">
                <a:solidFill>
                  <a:schemeClr val="accent3">
                    <a:lumMod val="25000"/>
                  </a:schemeClr>
                </a:solidFill>
                <a:latin typeface="Abadi"/>
              </a:rPr>
              <a:t>drone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ship</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their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booster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versions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and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site </a:t>
            </a:r>
            <a:r>
              <a:rPr lang="tr-TR" sz="2200" dirty="0" err="1">
                <a:solidFill>
                  <a:schemeClr val="accent3">
                    <a:lumMod val="25000"/>
                  </a:schemeClr>
                </a:solidFill>
                <a:latin typeface="Abadi"/>
              </a:rPr>
              <a:t>names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the </a:t>
            </a:r>
            <a:r>
              <a:rPr lang="tr-TR" sz="2200" dirty="0" err="1">
                <a:solidFill>
                  <a:schemeClr val="accent3">
                    <a:lumMod val="25000"/>
                  </a:schemeClr>
                </a:solidFill>
                <a:latin typeface="Abadi"/>
              </a:rPr>
              <a:t>months</a:t>
            </a:r>
            <a:r>
              <a:rPr lang="tr-TR" sz="2200" dirty="0">
                <a:solidFill>
                  <a:schemeClr val="accent3">
                    <a:lumMod val="25000"/>
                  </a:schemeClr>
                </a:solidFill>
                <a:latin typeface="Abadi"/>
              </a:rPr>
              <a:t> in </a:t>
            </a:r>
            <a:r>
              <a:rPr lang="tr-TR" sz="2200" dirty="0" err="1">
                <a:solidFill>
                  <a:schemeClr val="accent3">
                    <a:lumMod val="25000"/>
                  </a:schemeClr>
                </a:solidFill>
                <a:latin typeface="Abadi"/>
              </a:rPr>
              <a:t>year</a:t>
            </a:r>
            <a:r>
              <a:rPr lang="tr-TR" sz="2200" dirty="0">
                <a:solidFill>
                  <a:schemeClr val="accent3">
                    <a:lumMod val="25000"/>
                  </a:schemeClr>
                </a:solidFill>
                <a:latin typeface="Abadi"/>
              </a:rPr>
              <a:t>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Resim 5">
            <a:extLst>
              <a:ext uri="{FF2B5EF4-FFF2-40B4-BE49-F238E27FC236}">
                <a16:creationId xmlns:a16="http://schemas.microsoft.com/office/drawing/2014/main" id="{5990D4E0-CCA0-2AE3-2A0F-CCF5D66B93E8}"/>
              </a:ext>
            </a:extLst>
          </p:cNvPr>
          <p:cNvPicPr>
            <a:picLocks noChangeAspect="1"/>
          </p:cNvPicPr>
          <p:nvPr/>
        </p:nvPicPr>
        <p:blipFill>
          <a:blip r:embed="rId3"/>
          <a:stretch>
            <a:fillRect/>
          </a:stretch>
        </p:blipFill>
        <p:spPr>
          <a:xfrm>
            <a:off x="6390844" y="1406215"/>
            <a:ext cx="4894767" cy="461935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7023"/>
            <a:ext cx="5325989" cy="4351338"/>
          </a:xfrm>
          <a:prstGeom prst="rect">
            <a:avLst/>
          </a:prstGeom>
        </p:spPr>
        <p:txBody>
          <a:bodyPr lIns="91440" tIns="45720" rIns="91440" bIns="45720" anchor="t"/>
          <a:lstStyle/>
          <a:p>
            <a:pPr>
              <a:lnSpc>
                <a:spcPct val="100000"/>
              </a:lnSpc>
              <a:spcBef>
                <a:spcPts val="1400"/>
              </a:spcBef>
            </a:pPr>
            <a:r>
              <a:rPr lang="tr-TR" sz="2200" dirty="0" err="1">
                <a:solidFill>
                  <a:schemeClr val="accent3">
                    <a:lumMod val="25000"/>
                  </a:schemeClr>
                </a:solidFill>
                <a:latin typeface="Abadi"/>
              </a:rPr>
              <a:t>Ranking</a:t>
            </a:r>
            <a:r>
              <a:rPr lang="tr-TR" sz="2200" dirty="0">
                <a:solidFill>
                  <a:schemeClr val="accent3">
                    <a:lumMod val="25000"/>
                  </a:schemeClr>
                </a:solidFill>
                <a:latin typeface="Abadi"/>
              </a:rPr>
              <a:t> the </a:t>
            </a:r>
            <a:r>
              <a:rPr lang="tr-TR" sz="2200" dirty="0" err="1">
                <a:solidFill>
                  <a:schemeClr val="accent3">
                    <a:lumMod val="25000"/>
                  </a:schemeClr>
                </a:solidFill>
                <a:latin typeface="Abadi"/>
              </a:rPr>
              <a:t>count</a:t>
            </a:r>
            <a:r>
              <a:rPr lang="tr-TR" sz="2200" dirty="0">
                <a:solidFill>
                  <a:schemeClr val="accent3">
                    <a:lumMod val="25000"/>
                  </a:schemeClr>
                </a:solidFill>
                <a:latin typeface="Abadi"/>
              </a:rPr>
              <a:t> of </a:t>
            </a:r>
            <a:r>
              <a:rPr lang="tr-TR" sz="2200" dirty="0" err="1">
                <a:solidFill>
                  <a:schemeClr val="accent3">
                    <a:lumMod val="25000"/>
                  </a:schemeClr>
                </a:solidFill>
                <a:latin typeface="Abadi"/>
              </a:rPr>
              <a:t>landing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outcomes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between</a:t>
            </a:r>
            <a:r>
              <a:rPr lang="tr-TR" sz="2200" dirty="0">
                <a:solidFill>
                  <a:schemeClr val="accent3">
                    <a:lumMod val="25000"/>
                  </a:schemeClr>
                </a:solidFill>
                <a:latin typeface="Abadi"/>
              </a:rPr>
              <a:t> 2010-06-04 </a:t>
            </a:r>
            <a:r>
              <a:rPr lang="tr-TR" sz="2200" dirty="0" err="1">
                <a:solidFill>
                  <a:schemeClr val="accent3">
                    <a:lumMod val="25000"/>
                  </a:schemeClr>
                </a:solidFill>
                <a:latin typeface="Abadi"/>
              </a:rPr>
              <a:t>and</a:t>
            </a:r>
            <a:r>
              <a:rPr lang="tr-TR" sz="2200" dirty="0">
                <a:solidFill>
                  <a:schemeClr val="accent3">
                    <a:lumMod val="25000"/>
                  </a:schemeClr>
                </a:solidFill>
                <a:latin typeface="Abadi"/>
              </a:rPr>
              <a:t> 2017-03-20 in </a:t>
            </a:r>
            <a:r>
              <a:rPr lang="tr-TR" sz="2200" dirty="0" err="1">
                <a:solidFill>
                  <a:schemeClr val="accent3">
                    <a:lumMod val="25000"/>
                  </a:schemeClr>
                </a:solidFill>
                <a:latin typeface="Abadi"/>
              </a:rPr>
              <a:t>descending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order</a:t>
            </a:r>
            <a:r>
              <a:rPr lang="tr-TR"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Resim 5">
            <a:extLst>
              <a:ext uri="{FF2B5EF4-FFF2-40B4-BE49-F238E27FC236}">
                <a16:creationId xmlns:a16="http://schemas.microsoft.com/office/drawing/2014/main" id="{5ACCB723-E7D1-E8D8-B334-80EFF880229B}"/>
              </a:ext>
            </a:extLst>
          </p:cNvPr>
          <p:cNvPicPr>
            <a:picLocks noChangeAspect="1"/>
          </p:cNvPicPr>
          <p:nvPr/>
        </p:nvPicPr>
        <p:blipFill>
          <a:blip r:embed="rId3"/>
          <a:stretch>
            <a:fillRect/>
          </a:stretch>
        </p:blipFill>
        <p:spPr>
          <a:xfrm>
            <a:off x="7551176" y="1357023"/>
            <a:ext cx="3734436" cy="46413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7124" y="1611949"/>
            <a:ext cx="4277328" cy="3889374"/>
          </a:xfrm>
          <a:prstGeom prst="rect">
            <a:avLst/>
          </a:prstGeom>
        </p:spPr>
        <p:txBody>
          <a:bodyPr lIns="91440" tIns="45720" rIns="91440" bIns="45720" anchor="t">
            <a:normAutofit/>
          </a:bodyPr>
          <a:lstStyle/>
          <a:p>
            <a:pPr>
              <a:lnSpc>
                <a:spcPct val="100000"/>
              </a:lnSpc>
              <a:spcBef>
                <a:spcPts val="1400"/>
              </a:spcBef>
            </a:pP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sites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are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near</a:t>
            </a:r>
            <a:r>
              <a:rPr lang="tr-TR" sz="2200" dirty="0">
                <a:solidFill>
                  <a:schemeClr val="accent3">
                    <a:lumMod val="25000"/>
                  </a:schemeClr>
                </a:solidFill>
                <a:latin typeface="Abadi"/>
              </a:rPr>
              <a:t> the </a:t>
            </a:r>
            <a:r>
              <a:rPr lang="tr-TR" sz="2200" dirty="0" err="1">
                <a:solidFill>
                  <a:schemeClr val="accent3">
                    <a:lumMod val="25000"/>
                  </a:schemeClr>
                </a:solidFill>
                <a:latin typeface="Abadi"/>
              </a:rPr>
              <a:t>coast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lines</a:t>
            </a:r>
            <a:r>
              <a:rPr lang="tr-TR" sz="2200" dirty="0">
                <a:solidFill>
                  <a:schemeClr val="accent3">
                    <a:lumMod val="25000"/>
                  </a:schemeClr>
                </a:solidFill>
                <a:latin typeface="Abadi"/>
              </a:rPr>
              <a:t>.</a:t>
            </a:r>
          </a:p>
          <a:p>
            <a:pPr>
              <a:lnSpc>
                <a:spcPct val="100000"/>
              </a:lnSpc>
              <a:spcBef>
                <a:spcPts val="1400"/>
              </a:spcBef>
            </a:pP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sites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are</a:t>
            </a:r>
            <a:r>
              <a:rPr lang="tr-TR" sz="2200" dirty="0">
                <a:solidFill>
                  <a:schemeClr val="accent3">
                    <a:lumMod val="25000"/>
                  </a:schemeClr>
                </a:solidFill>
                <a:latin typeface="Abadi"/>
              </a:rPr>
              <a:t> </a:t>
            </a:r>
            <a:r>
              <a:rPr lang="en-US" sz="2200" dirty="0">
                <a:solidFill>
                  <a:schemeClr val="accent3">
                    <a:lumMod val="25000"/>
                  </a:schemeClr>
                </a:solidFill>
                <a:latin typeface="Abadi"/>
              </a:rPr>
              <a:t>closer to the equator for more precise prediction</a:t>
            </a:r>
            <a:r>
              <a:rPr lang="tr-TR" sz="2200" dirty="0">
                <a:solidFill>
                  <a:schemeClr val="accent3">
                    <a:lumMod val="25000"/>
                  </a:schemeClr>
                </a:solidFill>
                <a:latin typeface="Abadi"/>
              </a:rPr>
              <a: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rgbClr val="0B49CB"/>
                </a:solidFill>
                <a:latin typeface="Abadi"/>
              </a:rPr>
              <a:t>Launch</a:t>
            </a:r>
            <a:r>
              <a:rPr lang="tr-TR" dirty="0">
                <a:solidFill>
                  <a:srgbClr val="0B49CB"/>
                </a:solidFill>
                <a:latin typeface="Abadi"/>
              </a:rPr>
              <a:t> </a:t>
            </a:r>
            <a:r>
              <a:rPr lang="tr-TR" dirty="0" err="1">
                <a:solidFill>
                  <a:srgbClr val="0B49CB"/>
                </a:solidFill>
                <a:latin typeface="Abadi"/>
              </a:rPr>
              <a:t>Sites</a:t>
            </a:r>
            <a:r>
              <a:rPr lang="tr-TR" dirty="0">
                <a:solidFill>
                  <a:srgbClr val="0B49CB"/>
                </a:solidFill>
                <a:latin typeface="Abadi"/>
              </a:rPr>
              <a:t> </a:t>
            </a:r>
            <a:r>
              <a:rPr lang="tr-TR" dirty="0" err="1">
                <a:solidFill>
                  <a:srgbClr val="0B49CB"/>
                </a:solidFill>
                <a:latin typeface="Abadi"/>
              </a:rPr>
              <a:t>All</a:t>
            </a:r>
            <a:r>
              <a:rPr lang="tr-TR" dirty="0">
                <a:solidFill>
                  <a:srgbClr val="0B49CB"/>
                </a:solidFill>
                <a:latin typeface="Abadi"/>
              </a:rPr>
              <a:t> </a:t>
            </a:r>
            <a:r>
              <a:rPr lang="tr-TR" dirty="0" err="1">
                <a:solidFill>
                  <a:srgbClr val="0B49CB"/>
                </a:solidFill>
                <a:latin typeface="Abadi"/>
              </a:rPr>
              <a:t>Around</a:t>
            </a:r>
            <a:r>
              <a:rPr lang="tr-TR" dirty="0">
                <a:solidFill>
                  <a:srgbClr val="0B49CB"/>
                </a:solidFill>
                <a:latin typeface="Abadi"/>
              </a:rPr>
              <a:t> United </a:t>
            </a:r>
            <a:r>
              <a:rPr lang="tr-TR" dirty="0" err="1">
                <a:solidFill>
                  <a:srgbClr val="0B49CB"/>
                </a:solidFill>
                <a:latin typeface="Abadi"/>
              </a:rPr>
              <a:t>States</a:t>
            </a:r>
            <a:endParaRPr lang="en-US" dirty="0">
              <a:solidFill>
                <a:srgbClr val="0B49CB"/>
              </a:solidFill>
              <a:latin typeface="Abadi"/>
            </a:endParaRPr>
          </a:p>
        </p:txBody>
      </p:sp>
      <p:pic>
        <p:nvPicPr>
          <p:cNvPr id="8" name="Resim 7">
            <a:extLst>
              <a:ext uri="{FF2B5EF4-FFF2-40B4-BE49-F238E27FC236}">
                <a16:creationId xmlns:a16="http://schemas.microsoft.com/office/drawing/2014/main" id="{44C7C3F5-7E63-AA36-D7F6-66618EA1D088}"/>
              </a:ext>
            </a:extLst>
          </p:cNvPr>
          <p:cNvPicPr>
            <a:picLocks noChangeAspect="1"/>
          </p:cNvPicPr>
          <p:nvPr/>
        </p:nvPicPr>
        <p:blipFill>
          <a:blip r:embed="rId3"/>
          <a:stretch>
            <a:fillRect/>
          </a:stretch>
        </p:blipFill>
        <p:spPr>
          <a:xfrm>
            <a:off x="5757846" y="1611949"/>
            <a:ext cx="5697030" cy="388937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854042" cy="3953445"/>
          </a:xfrm>
          <a:prstGeom prst="rect">
            <a:avLst/>
          </a:prstGeom>
        </p:spPr>
        <p:txBody>
          <a:bodyPr lIns="91440" tIns="45720" rIns="91440" bIns="45720" anchor="t">
            <a:normAutofit/>
          </a:bodyPr>
          <a:lstStyle/>
          <a:p>
            <a:pPr>
              <a:lnSpc>
                <a:spcPct val="100000"/>
              </a:lnSpc>
              <a:spcBef>
                <a:spcPts val="1400"/>
              </a:spcBef>
            </a:pPr>
            <a:r>
              <a:rPr lang="tr-TR" sz="2200" dirty="0">
                <a:solidFill>
                  <a:schemeClr val="accent3">
                    <a:lumMod val="25000"/>
                  </a:schemeClr>
                </a:solidFill>
                <a:latin typeface="Abadi"/>
              </a:rPr>
              <a:t>Booster </a:t>
            </a:r>
            <a:r>
              <a:rPr lang="tr-TR" sz="2200" dirty="0" err="1">
                <a:solidFill>
                  <a:schemeClr val="accent3">
                    <a:lumMod val="25000"/>
                  </a:schemeClr>
                </a:solidFill>
                <a:latin typeface="Abadi"/>
              </a:rPr>
              <a:t>landing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outcomes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each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site can be </a:t>
            </a:r>
            <a:r>
              <a:rPr lang="tr-TR" sz="2200" dirty="0" err="1">
                <a:solidFill>
                  <a:schemeClr val="accent3">
                    <a:lumMod val="25000"/>
                  </a:schemeClr>
                </a:solidFill>
                <a:latin typeface="Abadi"/>
              </a:rPr>
              <a:t>seen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with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different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color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by</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their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success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In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addition</a:t>
            </a:r>
            <a:r>
              <a:rPr lang="tr-TR" sz="2200" dirty="0">
                <a:solidFill>
                  <a:schemeClr val="accent3">
                    <a:lumMod val="25000"/>
                  </a:schemeClr>
                </a:solidFill>
                <a:latin typeface="Abadi"/>
              </a:rPr>
              <a:t> to </a:t>
            </a:r>
            <a:r>
              <a:rPr lang="tr-TR" sz="2200" dirty="0" err="1">
                <a:solidFill>
                  <a:schemeClr val="accent3">
                    <a:lumMod val="25000"/>
                  </a:schemeClr>
                </a:solidFill>
                <a:latin typeface="Abadi"/>
              </a:rPr>
              <a:t>that</a:t>
            </a:r>
            <a:r>
              <a:rPr lang="tr-TR" sz="2200" dirty="0">
                <a:solidFill>
                  <a:schemeClr val="accent3">
                    <a:lumMod val="25000"/>
                  </a:schemeClr>
                </a:solidFill>
                <a:latin typeface="Abadi"/>
              </a:rPr>
              <a:t>, name of </a:t>
            </a:r>
            <a:r>
              <a:rPr lang="tr-TR" sz="2200" dirty="0" err="1">
                <a:solidFill>
                  <a:schemeClr val="accent3">
                    <a:lumMod val="25000"/>
                  </a:schemeClr>
                </a:solidFill>
                <a:latin typeface="Abadi"/>
              </a:rPr>
              <a:t>launching</a:t>
            </a:r>
            <a:r>
              <a:rPr lang="tr-TR" sz="2200" dirty="0">
                <a:solidFill>
                  <a:schemeClr val="accent3">
                    <a:lumMod val="25000"/>
                  </a:schemeClr>
                </a:solidFill>
                <a:latin typeface="Abadi"/>
              </a:rPr>
              <a:t> site can be </a:t>
            </a:r>
            <a:r>
              <a:rPr lang="tr-TR" sz="2200" dirty="0" err="1">
                <a:solidFill>
                  <a:schemeClr val="accent3">
                    <a:lumMod val="25000"/>
                  </a:schemeClr>
                </a:solidFill>
                <a:latin typeface="Abadi"/>
              </a:rPr>
              <a:t>seen</a:t>
            </a:r>
            <a:r>
              <a:rPr lang="tr-TR" sz="2200" dirty="0">
                <a:solidFill>
                  <a:schemeClr val="accent3">
                    <a:lumMod val="25000"/>
                  </a:schemeClr>
                </a:solidFill>
                <a:latin typeface="Abadi"/>
              </a:rPr>
              <a:t> as a pop-</a:t>
            </a:r>
            <a:r>
              <a:rPr lang="tr-TR" sz="2200" dirty="0" err="1">
                <a:solidFill>
                  <a:schemeClr val="accent3">
                    <a:lumMod val="25000"/>
                  </a:schemeClr>
                </a:solidFill>
                <a:latin typeface="Abadi"/>
              </a:rPr>
              <a:t>up</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too</a:t>
            </a:r>
            <a:r>
              <a:rPr lang="tr-TR" sz="2200" dirty="0">
                <a:solidFill>
                  <a:schemeClr val="accent3">
                    <a:lumMod val="25000"/>
                  </a:schemeClr>
                </a:solidFill>
                <a:latin typeface="Abadi"/>
              </a:rPr>
              <a:t>.</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rgbClr val="0B49CB"/>
                </a:solidFill>
                <a:latin typeface="Abadi"/>
              </a:rPr>
              <a:t>Success</a:t>
            </a:r>
            <a:r>
              <a:rPr lang="tr-TR" dirty="0">
                <a:solidFill>
                  <a:srgbClr val="0B49CB"/>
                </a:solidFill>
                <a:latin typeface="Abadi"/>
              </a:rPr>
              <a:t> of </a:t>
            </a:r>
            <a:r>
              <a:rPr lang="tr-TR" dirty="0" err="1">
                <a:solidFill>
                  <a:srgbClr val="0B49CB"/>
                </a:solidFill>
                <a:latin typeface="Abadi"/>
              </a:rPr>
              <a:t>Launches</a:t>
            </a:r>
            <a:endParaRPr lang="en-US" dirty="0">
              <a:solidFill>
                <a:srgbClr val="0B49CB"/>
              </a:solidFill>
              <a:latin typeface="Abadi"/>
            </a:endParaRPr>
          </a:p>
        </p:txBody>
      </p:sp>
      <p:pic>
        <p:nvPicPr>
          <p:cNvPr id="7" name="Resim 6">
            <a:extLst>
              <a:ext uri="{FF2B5EF4-FFF2-40B4-BE49-F238E27FC236}">
                <a16:creationId xmlns:a16="http://schemas.microsoft.com/office/drawing/2014/main" id="{14C7F928-6B7F-23C2-76ED-4B76BB81A00B}"/>
              </a:ext>
            </a:extLst>
          </p:cNvPr>
          <p:cNvPicPr>
            <a:picLocks noChangeAspect="1"/>
          </p:cNvPicPr>
          <p:nvPr/>
        </p:nvPicPr>
        <p:blipFill>
          <a:blip r:embed="rId3"/>
          <a:stretch>
            <a:fillRect/>
          </a:stretch>
        </p:blipFill>
        <p:spPr>
          <a:xfrm>
            <a:off x="7472516" y="1825625"/>
            <a:ext cx="3985456" cy="395344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427710"/>
            <a:ext cx="10687962" cy="401638"/>
          </a:xfrm>
          <a:prstGeom prst="rect">
            <a:avLst/>
          </a:prstGeom>
        </p:spPr>
        <p:txBody>
          <a:bodyPr lIns="91440" tIns="45720" rIns="91440" bIns="45720" anchor="t">
            <a:normAutofit fontScale="55000" lnSpcReduction="20000"/>
          </a:bodyPr>
          <a:lstStyle/>
          <a:p>
            <a:pPr>
              <a:lnSpc>
                <a:spcPct val="100000"/>
              </a:lnSpc>
              <a:spcBef>
                <a:spcPts val="1400"/>
              </a:spcBef>
            </a:pPr>
            <a:r>
              <a:rPr lang="tr-TR" sz="2200" dirty="0" err="1">
                <a:solidFill>
                  <a:schemeClr val="accent3">
                    <a:lumMod val="25000"/>
                  </a:schemeClr>
                </a:solidFill>
                <a:latin typeface="Abadi"/>
              </a:rPr>
              <a:t>Relative</a:t>
            </a:r>
            <a:r>
              <a:rPr lang="tr-TR" sz="2200" dirty="0">
                <a:solidFill>
                  <a:schemeClr val="accent3">
                    <a:lumMod val="25000"/>
                  </a:schemeClr>
                </a:solidFill>
                <a:latin typeface="Abadi"/>
              </a:rPr>
              <a:t> close to </a:t>
            </a:r>
            <a:r>
              <a:rPr lang="tr-TR" sz="2200" dirty="0" err="1">
                <a:solidFill>
                  <a:schemeClr val="accent3">
                    <a:lumMod val="25000"/>
                  </a:schemeClr>
                </a:solidFill>
                <a:latin typeface="Abadi"/>
              </a:rPr>
              <a:t>railway</a:t>
            </a:r>
            <a:r>
              <a:rPr lang="tr-TR" sz="2200" dirty="0">
                <a:solidFill>
                  <a:schemeClr val="accent3">
                    <a:lumMod val="25000"/>
                  </a:schemeClr>
                </a:solidFill>
                <a:latin typeface="Abadi"/>
              </a:rPr>
              <a:t> is 6 km, </a:t>
            </a:r>
            <a:r>
              <a:rPr lang="tr-TR" sz="2200" dirty="0" err="1">
                <a:solidFill>
                  <a:schemeClr val="accent3">
                    <a:lumMod val="25000"/>
                  </a:schemeClr>
                </a:solidFill>
                <a:latin typeface="Abadi"/>
              </a:rPr>
              <a:t>relative</a:t>
            </a:r>
            <a:r>
              <a:rPr lang="tr-TR" sz="2200" dirty="0">
                <a:solidFill>
                  <a:schemeClr val="accent3">
                    <a:lumMod val="25000"/>
                  </a:schemeClr>
                </a:solidFill>
                <a:latin typeface="Abadi"/>
              </a:rPr>
              <a:t> close to </a:t>
            </a:r>
            <a:r>
              <a:rPr lang="tr-TR" sz="2200" dirty="0" err="1">
                <a:solidFill>
                  <a:schemeClr val="accent3">
                    <a:lumMod val="25000"/>
                  </a:schemeClr>
                </a:solidFill>
                <a:latin typeface="Abadi"/>
              </a:rPr>
              <a:t>highway</a:t>
            </a:r>
            <a:r>
              <a:rPr lang="tr-TR" sz="2200" dirty="0">
                <a:solidFill>
                  <a:schemeClr val="accent3">
                    <a:lumMod val="25000"/>
                  </a:schemeClr>
                </a:solidFill>
                <a:latin typeface="Abadi"/>
              </a:rPr>
              <a:t> is 20.28 km, </a:t>
            </a:r>
            <a:r>
              <a:rPr lang="tr-TR" sz="2200" dirty="0" err="1">
                <a:solidFill>
                  <a:schemeClr val="accent3">
                    <a:lumMod val="25000"/>
                  </a:schemeClr>
                </a:solidFill>
                <a:latin typeface="Abadi"/>
              </a:rPr>
              <a:t>relative</a:t>
            </a:r>
            <a:r>
              <a:rPr lang="tr-TR" sz="2200" dirty="0">
                <a:solidFill>
                  <a:schemeClr val="accent3">
                    <a:lumMod val="25000"/>
                  </a:schemeClr>
                </a:solidFill>
                <a:latin typeface="Abadi"/>
              </a:rPr>
              <a:t> close to </a:t>
            </a:r>
            <a:r>
              <a:rPr lang="tr-TR" sz="2200" dirty="0" err="1">
                <a:solidFill>
                  <a:schemeClr val="accent3">
                    <a:lumMod val="25000"/>
                  </a:schemeClr>
                </a:solidFill>
                <a:latin typeface="Abadi"/>
              </a:rPr>
              <a:t>coastline</a:t>
            </a:r>
            <a:r>
              <a:rPr lang="tr-TR" sz="2200" dirty="0">
                <a:solidFill>
                  <a:schemeClr val="accent3">
                    <a:lumMod val="25000"/>
                  </a:schemeClr>
                </a:solidFill>
                <a:latin typeface="Abadi"/>
              </a:rPr>
              <a:t> is 14.99 km, </a:t>
            </a:r>
            <a:r>
              <a:rPr lang="tr-TR" sz="2200" dirty="0" err="1">
                <a:solidFill>
                  <a:schemeClr val="accent3">
                    <a:lumMod val="25000"/>
                  </a:schemeClr>
                </a:solidFill>
                <a:latin typeface="Abadi"/>
              </a:rPr>
              <a:t>relative</a:t>
            </a:r>
            <a:r>
              <a:rPr lang="tr-TR" sz="2200" dirty="0">
                <a:solidFill>
                  <a:schemeClr val="accent3">
                    <a:lumMod val="25000"/>
                  </a:schemeClr>
                </a:solidFill>
                <a:latin typeface="Abadi"/>
              </a:rPr>
              <a:t> close to </a:t>
            </a:r>
            <a:r>
              <a:rPr lang="tr-TR" sz="2200" dirty="0" err="1">
                <a:solidFill>
                  <a:schemeClr val="accent3">
                    <a:lumMod val="25000"/>
                  </a:schemeClr>
                </a:solidFill>
                <a:latin typeface="Abadi"/>
              </a:rPr>
              <a:t>its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closest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city</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Titusville</a:t>
            </a:r>
            <a:r>
              <a:rPr lang="tr-TR" sz="2200" dirty="0">
                <a:solidFill>
                  <a:schemeClr val="accent3">
                    <a:lumMod val="25000"/>
                  </a:schemeClr>
                </a:solidFill>
                <a:latin typeface="Abadi"/>
              </a:rPr>
              <a:t> is 16.32 km.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KSC LC-39A to its Proximity</a:t>
            </a:r>
          </a:p>
        </p:txBody>
      </p:sp>
      <p:pic>
        <p:nvPicPr>
          <p:cNvPr id="10" name="Resim 9">
            <a:extLst>
              <a:ext uri="{FF2B5EF4-FFF2-40B4-BE49-F238E27FC236}">
                <a16:creationId xmlns:a16="http://schemas.microsoft.com/office/drawing/2014/main" id="{8C6D09E4-FDD4-8E1D-68C0-A3AA004F2613}"/>
              </a:ext>
            </a:extLst>
          </p:cNvPr>
          <p:cNvPicPr>
            <a:picLocks noChangeAspect="1"/>
          </p:cNvPicPr>
          <p:nvPr/>
        </p:nvPicPr>
        <p:blipFill>
          <a:blip r:embed="rId3"/>
          <a:stretch>
            <a:fillRect/>
          </a:stretch>
        </p:blipFill>
        <p:spPr>
          <a:xfrm>
            <a:off x="770011" y="1361537"/>
            <a:ext cx="10651978" cy="39685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8668" y="5557799"/>
            <a:ext cx="9745589" cy="661066"/>
          </a:xfrm>
          <a:prstGeom prst="rect">
            <a:avLst/>
          </a:prstGeom>
        </p:spPr>
        <p:txBody>
          <a:bodyPr lIns="91440" tIns="45720" rIns="91440" bIns="45720" anchor="t">
            <a:normAutofit fontScale="92500"/>
          </a:bodyPr>
          <a:lstStyle/>
          <a:p>
            <a:pPr>
              <a:lnSpc>
                <a:spcPct val="100000"/>
              </a:lnSpc>
              <a:spcBef>
                <a:spcPts val="1400"/>
              </a:spcBef>
            </a:pPr>
            <a:r>
              <a:rPr lang="tr-TR" sz="2200" dirty="0" err="1">
                <a:solidFill>
                  <a:schemeClr val="accent3">
                    <a:lumMod val="25000"/>
                  </a:schemeClr>
                </a:solidFill>
                <a:latin typeface="Abadi"/>
              </a:rPr>
              <a:t>Pie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chart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shows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that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from</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all</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sites</a:t>
            </a:r>
            <a:r>
              <a:rPr lang="tr-TR" sz="2200" dirty="0">
                <a:solidFill>
                  <a:schemeClr val="accent3">
                    <a:lumMod val="25000"/>
                  </a:schemeClr>
                </a:solidFill>
                <a:latin typeface="Abadi"/>
              </a:rPr>
              <a:t>, KSC LC 39-A has the </a:t>
            </a:r>
            <a:r>
              <a:rPr lang="tr-TR" sz="2200" dirty="0" err="1">
                <a:solidFill>
                  <a:schemeClr val="accent3">
                    <a:lumMod val="25000"/>
                  </a:schemeClr>
                </a:solidFill>
                <a:latin typeface="Abadi"/>
              </a:rPr>
              <a:t>most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successful</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launches</a:t>
            </a:r>
            <a:r>
              <a:rPr lang="tr-TR"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Resim 3">
            <a:extLst>
              <a:ext uri="{FF2B5EF4-FFF2-40B4-BE49-F238E27FC236}">
                <a16:creationId xmlns:a16="http://schemas.microsoft.com/office/drawing/2014/main" id="{EA2B27AC-DEFE-49E8-0D04-3F12C60BAA58}"/>
              </a:ext>
            </a:extLst>
          </p:cNvPr>
          <p:cNvPicPr>
            <a:picLocks noChangeAspect="1"/>
          </p:cNvPicPr>
          <p:nvPr/>
        </p:nvPicPr>
        <p:blipFill>
          <a:blip r:embed="rId3"/>
          <a:stretch>
            <a:fillRect/>
          </a:stretch>
        </p:blipFill>
        <p:spPr>
          <a:xfrm>
            <a:off x="167148" y="1501143"/>
            <a:ext cx="11906865" cy="37491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082929" cy="3702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tr-TR" sz="2200" dirty="0">
              <a:solidFill>
                <a:schemeClr val="accent3">
                  <a:lumMod val="25000"/>
                </a:schemeClr>
              </a:solidFill>
              <a:latin typeface="Abadi" panose="020B0604020104020204" pitchFamily="34" charset="0"/>
            </a:endParaRPr>
          </a:p>
          <a:p>
            <a:pPr lvl="1">
              <a:spcBef>
                <a:spcPts val="1400"/>
              </a:spcBef>
            </a:pPr>
            <a:r>
              <a:rPr lang="en-US" sz="1400" dirty="0">
                <a:solidFill>
                  <a:schemeClr val="tx1"/>
                </a:solidFill>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endParaRPr lang="en-US" sz="1800" dirty="0">
              <a:solidFill>
                <a:schemeClr val="tx1"/>
              </a:solidFill>
              <a:latin typeface="Abadi" panose="020B0604020104020204" pitchFamily="34" charset="0"/>
            </a:endParaRPr>
          </a:p>
          <a:p>
            <a:pPr>
              <a:spcBef>
                <a:spcPts val="1400"/>
              </a:spcBef>
            </a:pPr>
            <a:r>
              <a:rPr lang="tr-TR" sz="2200" dirty="0" err="1">
                <a:solidFill>
                  <a:schemeClr val="accent3">
                    <a:lumMod val="25000"/>
                  </a:schemeClr>
                </a:solidFill>
                <a:latin typeface="Abadi" panose="020B0604020104020204" pitchFamily="34" charset="0"/>
              </a:rPr>
              <a:t>Research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Questions</a:t>
            </a:r>
            <a:endParaRPr lang="tr-TR" sz="2200" dirty="0">
              <a:solidFill>
                <a:schemeClr val="accent3">
                  <a:lumMod val="25000"/>
                </a:schemeClr>
              </a:solidFill>
              <a:latin typeface="Abadi" panose="020B0604020104020204" pitchFamily="34" charset="0"/>
            </a:endParaRPr>
          </a:p>
          <a:p>
            <a:pPr lvl="1">
              <a:spcBef>
                <a:spcPts val="1400"/>
              </a:spcBef>
            </a:pPr>
            <a:r>
              <a:rPr lang="en-US" sz="1400" dirty="0">
                <a:solidFill>
                  <a:schemeClr val="tx1"/>
                </a:solidFill>
              </a:rPr>
              <a:t>How do variables such as payload mass, launch site, number of flights, and orbits affect the success of the first stage landing? </a:t>
            </a:r>
            <a:endParaRPr lang="tr-TR" sz="1400" dirty="0">
              <a:solidFill>
                <a:schemeClr val="tx1"/>
              </a:solidFill>
            </a:endParaRPr>
          </a:p>
          <a:p>
            <a:pPr lvl="1">
              <a:spcBef>
                <a:spcPts val="1400"/>
              </a:spcBef>
            </a:pPr>
            <a:r>
              <a:rPr lang="en-US" sz="1400" dirty="0">
                <a:solidFill>
                  <a:schemeClr val="tx1"/>
                </a:solidFill>
              </a:rPr>
              <a:t>Does the rate of successful landings increase over the years? </a:t>
            </a:r>
            <a:endParaRPr lang="tr-TR" sz="1400" dirty="0">
              <a:solidFill>
                <a:schemeClr val="tx1"/>
              </a:solidFill>
            </a:endParaRPr>
          </a:p>
          <a:p>
            <a:pPr lvl="1">
              <a:spcBef>
                <a:spcPts val="1400"/>
              </a:spcBef>
            </a:pPr>
            <a:r>
              <a:rPr lang="en-US" sz="1400" dirty="0">
                <a:solidFill>
                  <a:schemeClr val="tx1"/>
                </a:solidFill>
              </a:rPr>
              <a:t>What is the best algorithm that can be used for binary classification in this case?</a:t>
            </a:r>
            <a:endParaRPr lang="en-US" sz="18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503173"/>
            <a:ext cx="10551583" cy="1673789"/>
          </a:xfrm>
          <a:prstGeom prst="rect">
            <a:avLst/>
          </a:prstGeom>
        </p:spPr>
        <p:txBody>
          <a:bodyPr lIns="91440" tIns="45720" rIns="91440" bIns="45720" anchor="t">
            <a:normAutofit/>
          </a:bodyPr>
          <a:lstStyle/>
          <a:p>
            <a:pPr>
              <a:lnSpc>
                <a:spcPct val="100000"/>
              </a:lnSpc>
              <a:spcBef>
                <a:spcPts val="1400"/>
              </a:spcBef>
            </a:pPr>
            <a:r>
              <a:rPr lang="tr-TR" sz="2200" dirty="0">
                <a:solidFill>
                  <a:schemeClr val="accent3">
                    <a:lumMod val="25000"/>
                  </a:schemeClr>
                </a:solidFill>
                <a:latin typeface="Abadi"/>
              </a:rPr>
              <a:t>KSC LC-39A has the </a:t>
            </a:r>
            <a:r>
              <a:rPr lang="tr-TR" sz="2200" dirty="0" err="1">
                <a:solidFill>
                  <a:schemeClr val="accent3">
                    <a:lumMod val="25000"/>
                  </a:schemeClr>
                </a:solidFill>
                <a:latin typeface="Abadi"/>
              </a:rPr>
              <a:t>highest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success</a:t>
            </a:r>
            <a:r>
              <a:rPr lang="tr-TR" sz="2200" dirty="0">
                <a:solidFill>
                  <a:schemeClr val="accent3">
                    <a:lumMod val="25000"/>
                  </a:schemeClr>
                </a:solidFill>
                <a:latin typeface="Abadi"/>
              </a:rPr>
              <a:t> rate (76.9%).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Resim 3" descr="ekran görüntüsü, diyagram içeren bir resim">
            <a:extLst>
              <a:ext uri="{FF2B5EF4-FFF2-40B4-BE49-F238E27FC236}">
                <a16:creationId xmlns:a16="http://schemas.microsoft.com/office/drawing/2014/main" id="{C127A489-86A2-1089-BC74-7D3E50B00D40}"/>
              </a:ext>
            </a:extLst>
          </p:cNvPr>
          <p:cNvPicPr>
            <a:picLocks noChangeAspect="1"/>
          </p:cNvPicPr>
          <p:nvPr/>
        </p:nvPicPr>
        <p:blipFill>
          <a:blip r:embed="rId3"/>
          <a:stretch>
            <a:fillRect/>
          </a:stretch>
        </p:blipFill>
        <p:spPr>
          <a:xfrm>
            <a:off x="0" y="1437996"/>
            <a:ext cx="12192000" cy="290747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12721" y="6044379"/>
            <a:ext cx="10166556" cy="549048"/>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charts show that payloads between 2000 and 5500 kg have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a:t>
            </a:r>
            <a:r>
              <a:rPr lang="en-US">
                <a:solidFill>
                  <a:srgbClr val="0B49CB"/>
                </a:solidFill>
                <a:latin typeface="Abadi"/>
              </a:rPr>
              <a:t>Launch Outcome for all sites</a:t>
            </a:r>
            <a:endParaRPr lang="en-US" dirty="0">
              <a:solidFill>
                <a:srgbClr val="0B49CB"/>
              </a:solidFill>
              <a:latin typeface="Abadi"/>
            </a:endParaRPr>
          </a:p>
        </p:txBody>
      </p:sp>
      <p:pic>
        <p:nvPicPr>
          <p:cNvPr id="4" name="Resim 3" descr="metin, ekran görüntüsü, çizgi, öykü gelişim çizgisi; kumpas; grafiğini çıkarma içeren bir resim&#10;&#10;Açıklama otomatik olarak oluşturuldu">
            <a:extLst>
              <a:ext uri="{FF2B5EF4-FFF2-40B4-BE49-F238E27FC236}">
                <a16:creationId xmlns:a16="http://schemas.microsoft.com/office/drawing/2014/main" id="{FC5ADA99-42A1-69ED-5FAB-3FBD6121DE2D}"/>
              </a:ext>
            </a:extLst>
          </p:cNvPr>
          <p:cNvPicPr>
            <a:picLocks noChangeAspect="1"/>
          </p:cNvPicPr>
          <p:nvPr/>
        </p:nvPicPr>
        <p:blipFill>
          <a:blip r:embed="rId3"/>
          <a:stretch>
            <a:fillRect/>
          </a:stretch>
        </p:blipFill>
        <p:spPr>
          <a:xfrm>
            <a:off x="1012723" y="1381029"/>
            <a:ext cx="10166554" cy="2424456"/>
          </a:xfrm>
          <a:prstGeom prst="rect">
            <a:avLst/>
          </a:prstGeom>
        </p:spPr>
      </p:pic>
      <p:pic>
        <p:nvPicPr>
          <p:cNvPr id="7" name="Resim 6" descr="metin, çizgi, öykü gelişim çizgisi; kumpas; grafiğini çıkarma, ekran görüntüsü içeren bir resim&#10;&#10;Açıklama otomatik olarak oluşturuldu">
            <a:extLst>
              <a:ext uri="{FF2B5EF4-FFF2-40B4-BE49-F238E27FC236}">
                <a16:creationId xmlns:a16="http://schemas.microsoft.com/office/drawing/2014/main" id="{A6896447-42EC-CF2C-D792-EDF6E6426A40}"/>
              </a:ext>
            </a:extLst>
          </p:cNvPr>
          <p:cNvPicPr>
            <a:picLocks noChangeAspect="1"/>
          </p:cNvPicPr>
          <p:nvPr/>
        </p:nvPicPr>
        <p:blipFill>
          <a:blip r:embed="rId4"/>
          <a:stretch>
            <a:fillRect/>
          </a:stretch>
        </p:blipFill>
        <p:spPr>
          <a:xfrm>
            <a:off x="1012721" y="3601117"/>
            <a:ext cx="10166556" cy="242445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6348"/>
            <a:ext cx="10515600" cy="483747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tr-TR" sz="1800" dirty="0">
                <a:solidFill>
                  <a:schemeClr val="bg2">
                    <a:lumMod val="50000"/>
                  </a:schemeClr>
                </a:solidFill>
                <a:latin typeface="Abadi"/>
              </a:rPr>
              <a:t>Data </a:t>
            </a:r>
            <a:r>
              <a:rPr lang="tr-TR" sz="1800" dirty="0" err="1">
                <a:solidFill>
                  <a:schemeClr val="bg2">
                    <a:lumMod val="50000"/>
                  </a:schemeClr>
                </a:solidFill>
                <a:latin typeface="Abadi"/>
              </a:rPr>
              <a:t>was</a:t>
            </a:r>
            <a:r>
              <a:rPr lang="tr-TR" sz="1800" dirty="0">
                <a:solidFill>
                  <a:schemeClr val="bg2">
                    <a:lumMod val="50000"/>
                  </a:schemeClr>
                </a:solidFill>
                <a:latin typeface="Abadi"/>
              </a:rPr>
              <a:t> </a:t>
            </a:r>
            <a:r>
              <a:rPr lang="tr-TR" sz="1800" dirty="0" err="1">
                <a:solidFill>
                  <a:schemeClr val="bg2">
                    <a:lumMod val="50000"/>
                  </a:schemeClr>
                </a:solidFill>
                <a:latin typeface="Abadi"/>
              </a:rPr>
              <a:t>collected</a:t>
            </a:r>
            <a:r>
              <a:rPr lang="tr-TR" sz="1800" dirty="0">
                <a:solidFill>
                  <a:schemeClr val="bg2">
                    <a:lumMod val="50000"/>
                  </a:schemeClr>
                </a:solidFill>
                <a:latin typeface="Abadi"/>
              </a:rPr>
              <a:t> </a:t>
            </a:r>
            <a:r>
              <a:rPr lang="tr-TR" sz="1800" dirty="0" err="1">
                <a:solidFill>
                  <a:schemeClr val="bg2">
                    <a:lumMod val="50000"/>
                  </a:schemeClr>
                </a:solidFill>
                <a:latin typeface="Abadi"/>
              </a:rPr>
              <a:t>with</a:t>
            </a:r>
            <a:r>
              <a:rPr lang="tr-TR" sz="1800" dirty="0">
                <a:solidFill>
                  <a:schemeClr val="bg2">
                    <a:lumMod val="50000"/>
                  </a:schemeClr>
                </a:solidFill>
                <a:latin typeface="Abadi"/>
              </a:rPr>
              <a:t> </a:t>
            </a:r>
            <a:r>
              <a:rPr lang="tr-TR" sz="1800" dirty="0" err="1">
                <a:solidFill>
                  <a:schemeClr val="bg2">
                    <a:lumMod val="50000"/>
                  </a:schemeClr>
                </a:solidFill>
                <a:latin typeface="Abadi"/>
              </a:rPr>
              <a:t>SpaceX</a:t>
            </a:r>
            <a:r>
              <a:rPr lang="tr-TR" sz="1800" dirty="0">
                <a:solidFill>
                  <a:schemeClr val="bg2">
                    <a:lumMod val="50000"/>
                  </a:schemeClr>
                </a:solidFill>
                <a:latin typeface="Abadi"/>
              </a:rPr>
              <a:t> Rest API </a:t>
            </a:r>
            <a:r>
              <a:rPr lang="tr-TR" sz="1800" dirty="0" err="1">
                <a:solidFill>
                  <a:schemeClr val="bg2">
                    <a:lumMod val="50000"/>
                  </a:schemeClr>
                </a:solidFill>
                <a:latin typeface="Abadi"/>
              </a:rPr>
              <a:t>and</a:t>
            </a:r>
            <a:r>
              <a:rPr lang="tr-TR" sz="1800" dirty="0">
                <a:solidFill>
                  <a:schemeClr val="bg2">
                    <a:lumMod val="50000"/>
                  </a:schemeClr>
                </a:solidFill>
                <a:latin typeface="Abadi"/>
              </a:rPr>
              <a:t> Web </a:t>
            </a:r>
            <a:r>
              <a:rPr lang="tr-TR" sz="1800" dirty="0" err="1">
                <a:solidFill>
                  <a:schemeClr val="bg2">
                    <a:lumMod val="50000"/>
                  </a:schemeClr>
                </a:solidFill>
                <a:latin typeface="Abadi"/>
              </a:rPr>
              <a:t>Scraping</a:t>
            </a:r>
            <a:r>
              <a:rPr lang="tr-TR" sz="1800" dirty="0">
                <a:solidFill>
                  <a:schemeClr val="bg2">
                    <a:lumMod val="50000"/>
                  </a:schemeClr>
                </a:solidFill>
                <a:latin typeface="Abadi"/>
              </a:rPr>
              <a:t> </a:t>
            </a:r>
            <a:r>
              <a:rPr lang="tr-TR" sz="1800" dirty="0" err="1">
                <a:solidFill>
                  <a:schemeClr val="bg2">
                    <a:lumMod val="50000"/>
                  </a:schemeClr>
                </a:solidFill>
                <a:latin typeface="Abadi"/>
              </a:rPr>
              <a:t>from</a:t>
            </a:r>
            <a:r>
              <a:rPr lang="tr-TR" sz="1800" dirty="0">
                <a:solidFill>
                  <a:schemeClr val="bg2">
                    <a:lumMod val="50000"/>
                  </a:schemeClr>
                </a:solidFill>
                <a:latin typeface="Abadi"/>
              </a:rPr>
              <a:t> Wikipedia </a:t>
            </a:r>
            <a:r>
              <a:rPr lang="tr-TR" sz="1800" dirty="0" err="1">
                <a:solidFill>
                  <a:schemeClr val="bg2">
                    <a:lumMod val="50000"/>
                  </a:schemeClr>
                </a:solidFill>
                <a:latin typeface="Abadi"/>
              </a:rPr>
              <a:t>with</a:t>
            </a:r>
            <a:r>
              <a:rPr lang="tr-TR" sz="1800" dirty="0">
                <a:solidFill>
                  <a:schemeClr val="bg2">
                    <a:lumMod val="50000"/>
                  </a:schemeClr>
                </a:solidFill>
                <a:latin typeface="Abadi"/>
              </a:rPr>
              <a:t> </a:t>
            </a:r>
            <a:r>
              <a:rPr lang="tr-TR" sz="1800" dirty="0" err="1">
                <a:solidFill>
                  <a:schemeClr val="bg2">
                    <a:lumMod val="50000"/>
                  </a:schemeClr>
                </a:solidFill>
                <a:latin typeface="Abadi"/>
              </a:rPr>
              <a:t>BeautifulSoup</a:t>
            </a:r>
            <a:endParaRPr lang="en-US" sz="1800" dirty="0">
              <a:solidFill>
                <a:schemeClr val="bg2">
                  <a:lumMod val="50000"/>
                </a:schemeClr>
              </a:solidFill>
              <a:latin typeface="Abadi"/>
            </a:endParaRPr>
          </a:p>
          <a:p>
            <a:pPr>
              <a:lnSpc>
                <a:spcPct val="120000"/>
              </a:lnSpc>
              <a:spcBef>
                <a:spcPts val="1400"/>
              </a:spcBef>
            </a:pPr>
            <a:r>
              <a:rPr lang="en-US" sz="1800" dirty="0">
                <a:solidFill>
                  <a:schemeClr val="accent3">
                    <a:lumMod val="25000"/>
                  </a:schemeClr>
                </a:solidFill>
                <a:latin typeface="Abadi"/>
              </a:rPr>
              <a:t>Perform data wrangling</a:t>
            </a:r>
          </a:p>
          <a:p>
            <a:pPr lvl="1">
              <a:lnSpc>
                <a:spcPct val="120000"/>
              </a:lnSpc>
              <a:spcBef>
                <a:spcPts val="1400"/>
              </a:spcBef>
            </a:pPr>
            <a:r>
              <a:rPr lang="tr-TR" sz="1800" dirty="0" err="1">
                <a:solidFill>
                  <a:schemeClr val="bg2">
                    <a:lumMod val="50000"/>
                  </a:schemeClr>
                </a:solidFill>
                <a:latin typeface="Abadi"/>
              </a:rPr>
              <a:t>Filters</a:t>
            </a:r>
            <a:r>
              <a:rPr lang="tr-TR" sz="1800" dirty="0">
                <a:solidFill>
                  <a:schemeClr val="bg2">
                    <a:lumMod val="50000"/>
                  </a:schemeClr>
                </a:solidFill>
                <a:latin typeface="Abadi"/>
              </a:rPr>
              <a:t> </a:t>
            </a:r>
            <a:r>
              <a:rPr lang="tr-TR" sz="1800" dirty="0" err="1">
                <a:solidFill>
                  <a:schemeClr val="bg2">
                    <a:lumMod val="50000"/>
                  </a:schemeClr>
                </a:solidFill>
                <a:latin typeface="Abadi"/>
              </a:rPr>
              <a:t>were</a:t>
            </a:r>
            <a:r>
              <a:rPr lang="tr-TR" sz="1800" dirty="0">
                <a:solidFill>
                  <a:schemeClr val="bg2">
                    <a:lumMod val="50000"/>
                  </a:schemeClr>
                </a:solidFill>
                <a:latin typeface="Abadi"/>
              </a:rPr>
              <a:t> </a:t>
            </a:r>
            <a:r>
              <a:rPr lang="tr-TR" sz="1800" dirty="0" err="1">
                <a:solidFill>
                  <a:schemeClr val="bg2">
                    <a:lumMod val="50000"/>
                  </a:schemeClr>
                </a:solidFill>
                <a:latin typeface="Abadi"/>
              </a:rPr>
              <a:t>applied</a:t>
            </a:r>
            <a:r>
              <a:rPr lang="tr-TR" sz="1800" dirty="0">
                <a:solidFill>
                  <a:schemeClr val="bg2">
                    <a:lumMod val="50000"/>
                  </a:schemeClr>
                </a:solidFill>
                <a:latin typeface="Abadi"/>
              </a:rPr>
              <a:t> on the data, </a:t>
            </a:r>
            <a:r>
              <a:rPr lang="tr-TR" sz="1800" dirty="0" err="1">
                <a:solidFill>
                  <a:schemeClr val="bg2">
                    <a:lumMod val="50000"/>
                  </a:schemeClr>
                </a:solidFill>
                <a:latin typeface="Abadi"/>
              </a:rPr>
              <a:t>missing</a:t>
            </a:r>
            <a:r>
              <a:rPr lang="tr-TR" sz="1800" dirty="0">
                <a:solidFill>
                  <a:schemeClr val="bg2">
                    <a:lumMod val="50000"/>
                  </a:schemeClr>
                </a:solidFill>
                <a:latin typeface="Abadi"/>
              </a:rPr>
              <a:t> </a:t>
            </a:r>
            <a:r>
              <a:rPr lang="tr-TR" sz="1800" dirty="0" err="1">
                <a:solidFill>
                  <a:schemeClr val="bg2">
                    <a:lumMod val="50000"/>
                  </a:schemeClr>
                </a:solidFill>
                <a:latin typeface="Abadi"/>
              </a:rPr>
              <a:t>values</a:t>
            </a:r>
            <a:r>
              <a:rPr lang="tr-TR" sz="1800" dirty="0">
                <a:solidFill>
                  <a:schemeClr val="bg2">
                    <a:lumMod val="50000"/>
                  </a:schemeClr>
                </a:solidFill>
                <a:latin typeface="Abadi"/>
              </a:rPr>
              <a:t> has </a:t>
            </a:r>
            <a:r>
              <a:rPr lang="tr-TR" sz="1800" dirty="0" err="1">
                <a:solidFill>
                  <a:schemeClr val="bg2">
                    <a:lumMod val="50000"/>
                  </a:schemeClr>
                </a:solidFill>
                <a:latin typeface="Abadi"/>
              </a:rPr>
              <a:t>been</a:t>
            </a:r>
            <a:r>
              <a:rPr lang="tr-TR" sz="1800" dirty="0">
                <a:solidFill>
                  <a:schemeClr val="bg2">
                    <a:lumMod val="50000"/>
                  </a:schemeClr>
                </a:solidFill>
                <a:latin typeface="Abadi"/>
              </a:rPr>
              <a:t> </a:t>
            </a:r>
            <a:r>
              <a:rPr lang="tr-TR" sz="1800" dirty="0" err="1">
                <a:solidFill>
                  <a:schemeClr val="bg2">
                    <a:lumMod val="50000"/>
                  </a:schemeClr>
                </a:solidFill>
                <a:latin typeface="Abadi"/>
              </a:rPr>
              <a:t>dealt</a:t>
            </a:r>
            <a:r>
              <a:rPr lang="tr-TR" sz="1800" dirty="0">
                <a:solidFill>
                  <a:schemeClr val="bg2">
                    <a:lumMod val="50000"/>
                  </a:schemeClr>
                </a:solidFill>
                <a:latin typeface="Abadi"/>
              </a:rPr>
              <a:t> </a:t>
            </a:r>
            <a:r>
              <a:rPr lang="tr-TR" sz="1800" dirty="0" err="1">
                <a:solidFill>
                  <a:schemeClr val="bg2">
                    <a:lumMod val="50000"/>
                  </a:schemeClr>
                </a:solidFill>
                <a:latin typeface="Abadi"/>
              </a:rPr>
              <a:t>with</a:t>
            </a:r>
            <a:r>
              <a:rPr lang="tr-TR" sz="1800" dirty="0">
                <a:solidFill>
                  <a:schemeClr val="bg2">
                    <a:lumMod val="50000"/>
                  </a:schemeClr>
                </a:solidFill>
                <a:latin typeface="Abadi"/>
              </a:rPr>
              <a:t> </a:t>
            </a:r>
            <a:r>
              <a:rPr lang="tr-TR" sz="1800" dirty="0" err="1">
                <a:solidFill>
                  <a:schemeClr val="bg2">
                    <a:lumMod val="50000"/>
                  </a:schemeClr>
                </a:solidFill>
                <a:latin typeface="Abadi"/>
              </a:rPr>
              <a:t>and</a:t>
            </a:r>
            <a:r>
              <a:rPr lang="tr-TR" sz="1800" dirty="0">
                <a:solidFill>
                  <a:schemeClr val="bg2">
                    <a:lumMod val="50000"/>
                  </a:schemeClr>
                </a:solidFill>
                <a:latin typeface="Abadi"/>
              </a:rPr>
              <a:t> </a:t>
            </a:r>
            <a:r>
              <a:rPr lang="tr-TR" sz="1800" dirty="0" err="1">
                <a:solidFill>
                  <a:schemeClr val="bg2">
                    <a:lumMod val="50000"/>
                  </a:schemeClr>
                </a:solidFill>
                <a:latin typeface="Abadi"/>
              </a:rPr>
              <a:t>one</a:t>
            </a:r>
            <a:r>
              <a:rPr lang="tr-TR" sz="1800" dirty="0">
                <a:solidFill>
                  <a:schemeClr val="bg2">
                    <a:lumMod val="50000"/>
                  </a:schemeClr>
                </a:solidFill>
                <a:latin typeface="Abadi"/>
              </a:rPr>
              <a:t> hot </a:t>
            </a:r>
            <a:r>
              <a:rPr lang="tr-TR" sz="1800" dirty="0" err="1">
                <a:solidFill>
                  <a:schemeClr val="bg2">
                    <a:lumMod val="50000"/>
                  </a:schemeClr>
                </a:solidFill>
                <a:latin typeface="Abadi"/>
              </a:rPr>
              <a:t>encoding</a:t>
            </a:r>
            <a:r>
              <a:rPr lang="tr-TR" sz="1800" dirty="0">
                <a:solidFill>
                  <a:schemeClr val="bg2">
                    <a:lumMod val="50000"/>
                  </a:schemeClr>
                </a:solidFill>
                <a:latin typeface="Abadi"/>
              </a:rPr>
              <a:t> has </a:t>
            </a:r>
            <a:r>
              <a:rPr lang="tr-TR" sz="1800" dirty="0" err="1">
                <a:solidFill>
                  <a:schemeClr val="bg2">
                    <a:lumMod val="50000"/>
                  </a:schemeClr>
                </a:solidFill>
                <a:latin typeface="Abadi"/>
              </a:rPr>
              <a:t>been</a:t>
            </a:r>
            <a:r>
              <a:rPr lang="tr-TR" sz="1800" dirty="0">
                <a:solidFill>
                  <a:schemeClr val="bg2">
                    <a:lumMod val="50000"/>
                  </a:schemeClr>
                </a:solidFill>
                <a:latin typeface="Abadi"/>
              </a:rPr>
              <a:t> </a:t>
            </a:r>
            <a:r>
              <a:rPr lang="tr-TR" sz="1800" dirty="0" err="1">
                <a:solidFill>
                  <a:schemeClr val="bg2">
                    <a:lumMod val="50000"/>
                  </a:schemeClr>
                </a:solidFill>
                <a:latin typeface="Abadi"/>
              </a:rPr>
              <a:t>used</a:t>
            </a:r>
            <a:r>
              <a:rPr lang="tr-TR" sz="1800" dirty="0">
                <a:solidFill>
                  <a:schemeClr val="bg2">
                    <a:lumMod val="50000"/>
                  </a:schemeClr>
                </a:solidFill>
                <a:latin typeface="Abadi"/>
              </a:rPr>
              <a:t> to </a:t>
            </a:r>
            <a:r>
              <a:rPr lang="tr-TR" sz="1800" dirty="0" err="1">
                <a:solidFill>
                  <a:schemeClr val="bg2">
                    <a:lumMod val="50000"/>
                  </a:schemeClr>
                </a:solidFill>
                <a:latin typeface="Abadi"/>
              </a:rPr>
              <a:t>transform</a:t>
            </a:r>
            <a:r>
              <a:rPr lang="tr-TR" sz="1800" dirty="0">
                <a:solidFill>
                  <a:schemeClr val="bg2">
                    <a:lumMod val="50000"/>
                  </a:schemeClr>
                </a:solidFill>
                <a:latin typeface="Abadi"/>
              </a:rPr>
              <a:t> </a:t>
            </a:r>
            <a:r>
              <a:rPr lang="tr-TR" sz="1800" dirty="0" err="1">
                <a:solidFill>
                  <a:schemeClr val="bg2">
                    <a:lumMod val="50000"/>
                  </a:schemeClr>
                </a:solidFill>
                <a:latin typeface="Abadi"/>
              </a:rPr>
              <a:t>categorical</a:t>
            </a:r>
            <a:r>
              <a:rPr lang="tr-TR" sz="1800" dirty="0">
                <a:solidFill>
                  <a:schemeClr val="bg2">
                    <a:lumMod val="50000"/>
                  </a:schemeClr>
                </a:solidFill>
                <a:latin typeface="Abadi"/>
              </a:rPr>
              <a:t> </a:t>
            </a:r>
            <a:r>
              <a:rPr lang="tr-TR" sz="1800" dirty="0" err="1">
                <a:solidFill>
                  <a:schemeClr val="bg2">
                    <a:lumMod val="50000"/>
                  </a:schemeClr>
                </a:solidFill>
                <a:latin typeface="Abadi"/>
              </a:rPr>
              <a:t>variables</a:t>
            </a:r>
            <a:r>
              <a:rPr lang="tr-TR" sz="1800" dirty="0">
                <a:solidFill>
                  <a:schemeClr val="bg2">
                    <a:lumMod val="50000"/>
                  </a:schemeClr>
                </a:solidFill>
                <a:latin typeface="Abadi"/>
              </a:rPr>
              <a:t> </a:t>
            </a:r>
            <a:r>
              <a:rPr lang="tr-TR" sz="1800" dirty="0" err="1">
                <a:solidFill>
                  <a:schemeClr val="bg2">
                    <a:lumMod val="50000"/>
                  </a:schemeClr>
                </a:solidFill>
                <a:latin typeface="Abadi"/>
              </a:rPr>
              <a:t>into</a:t>
            </a:r>
            <a:r>
              <a:rPr lang="tr-TR" sz="1800" dirty="0">
                <a:solidFill>
                  <a:schemeClr val="bg2">
                    <a:lumMod val="50000"/>
                  </a:schemeClr>
                </a:solidFill>
                <a:latin typeface="Abadi"/>
              </a:rPr>
              <a:t> </a:t>
            </a:r>
            <a:r>
              <a:rPr lang="tr-TR" sz="1800" dirty="0" err="1">
                <a:solidFill>
                  <a:schemeClr val="bg2">
                    <a:lumMod val="50000"/>
                  </a:schemeClr>
                </a:solidFill>
                <a:latin typeface="Abadi"/>
              </a:rPr>
              <a:t>integer</a:t>
            </a:r>
            <a:r>
              <a:rPr lang="tr-TR" sz="1800" dirty="0">
                <a:solidFill>
                  <a:schemeClr val="bg2">
                    <a:lumMod val="50000"/>
                  </a:schemeClr>
                </a:solidFill>
                <a:latin typeface="Abadi"/>
              </a:rPr>
              <a:t> </a:t>
            </a:r>
            <a:r>
              <a:rPr lang="tr-TR" sz="1800" dirty="0" err="1">
                <a:solidFill>
                  <a:schemeClr val="bg2">
                    <a:lumMod val="50000"/>
                  </a:schemeClr>
                </a:solidFill>
                <a:latin typeface="Abadi"/>
              </a:rPr>
              <a:t>from</a:t>
            </a:r>
            <a:r>
              <a:rPr lang="tr-TR" sz="1800" dirty="0">
                <a:solidFill>
                  <a:schemeClr val="bg2">
                    <a:lumMod val="50000"/>
                  </a:schemeClr>
                </a:solidFill>
                <a:latin typeface="Abadi"/>
              </a:rPr>
              <a:t> SVM.</a:t>
            </a:r>
            <a:endParaRPr lang="en-US" sz="1800" dirty="0">
              <a:solidFill>
                <a:schemeClr val="bg2">
                  <a:lumMod val="50000"/>
                </a:schemeClr>
              </a:solidFill>
              <a:latin typeface="Abadi"/>
            </a:endParaRPr>
          </a:p>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p>
          <a:p>
            <a:pPr lvl="1">
              <a:lnSpc>
                <a:spcPct val="120000"/>
              </a:lnSpc>
              <a:spcBef>
                <a:spcPts val="1400"/>
              </a:spcBef>
            </a:pPr>
            <a:r>
              <a:rPr lang="en-US" sz="1800" dirty="0">
                <a:solidFill>
                  <a:schemeClr val="bg2">
                    <a:lumMod val="50000"/>
                  </a:schemeClr>
                </a:solidFill>
                <a:latin typeface="Abadi"/>
              </a:rPr>
              <a:t>Building, tuning and evaluation of classification models </a:t>
            </a:r>
            <a:r>
              <a:rPr lang="tr-TR" sz="1800" dirty="0" err="1">
                <a:solidFill>
                  <a:schemeClr val="bg2">
                    <a:lumMod val="50000"/>
                  </a:schemeClr>
                </a:solidFill>
                <a:latin typeface="Abadi"/>
              </a:rPr>
              <a:t>through</a:t>
            </a:r>
            <a:r>
              <a:rPr lang="tr-TR" sz="1800" dirty="0">
                <a:solidFill>
                  <a:schemeClr val="bg2">
                    <a:lumMod val="50000"/>
                  </a:schemeClr>
                </a:solidFill>
                <a:latin typeface="Abadi"/>
              </a:rPr>
              <a:t> </a:t>
            </a:r>
            <a:r>
              <a:rPr lang="tr-TR" sz="1800" dirty="0" err="1">
                <a:solidFill>
                  <a:schemeClr val="bg2">
                    <a:lumMod val="50000"/>
                  </a:schemeClr>
                </a:solidFill>
                <a:latin typeface="Abadi"/>
              </a:rPr>
              <a:t>GridSearchCV</a:t>
            </a:r>
            <a:r>
              <a:rPr lang="tr-TR" sz="1800" dirty="0">
                <a:solidFill>
                  <a:schemeClr val="bg2">
                    <a:lumMod val="50000"/>
                  </a:schemeClr>
                </a:solidFill>
                <a:latin typeface="Abadi"/>
              </a:rPr>
              <a:t> </a:t>
            </a:r>
            <a:r>
              <a:rPr lang="en-US" sz="1800" dirty="0">
                <a:solidFill>
                  <a:schemeClr val="bg2">
                    <a:lumMod val="50000"/>
                  </a:schemeClr>
                </a:solidFill>
                <a:latin typeface="Abadi"/>
              </a:rPr>
              <a:t>to ensure the best</a:t>
            </a:r>
            <a:r>
              <a:rPr lang="tr-TR" sz="1800" dirty="0">
                <a:solidFill>
                  <a:schemeClr val="bg2">
                    <a:lumMod val="50000"/>
                  </a:schemeClr>
                </a:solidFill>
                <a:latin typeface="Abadi"/>
              </a:rPr>
              <a:t> </a:t>
            </a:r>
            <a:r>
              <a:rPr lang="en-US" sz="1800" dirty="0">
                <a:solidFill>
                  <a:schemeClr val="bg2">
                    <a:lumMod val="50000"/>
                  </a:schemeClr>
                </a:solidFill>
                <a:latin typeface="Abadi"/>
              </a:rPr>
              <a:t>results</a:t>
            </a: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tr-TR" sz="2200" dirty="0">
                <a:solidFill>
                  <a:schemeClr val="accent3">
                    <a:lumMod val="25000"/>
                  </a:schemeClr>
                </a:solidFill>
                <a:latin typeface="Abadi" panose="020B0604020104020204" pitchFamily="34" charset="0"/>
              </a:rPr>
              <a:t>Data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collected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various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methods</a:t>
            </a:r>
            <a:r>
              <a:rPr lang="tr-TR" sz="2200" dirty="0">
                <a:solidFill>
                  <a:schemeClr val="accent3">
                    <a:lumMod val="25000"/>
                  </a:schemeClr>
                </a:solidFill>
                <a:latin typeface="Abadi" panose="020B0604020104020204" pitchFamily="34" charset="0"/>
              </a:rPr>
              <a:t>:</a:t>
            </a:r>
          </a:p>
          <a:p>
            <a:pPr lvl="1">
              <a:lnSpc>
                <a:spcPct val="100000"/>
              </a:lnSpc>
              <a:spcBef>
                <a:spcPts val="1400"/>
              </a:spcBef>
            </a:pPr>
            <a:r>
              <a:rPr lang="tr-TR" sz="1800" dirty="0">
                <a:solidFill>
                  <a:schemeClr val="accent3">
                    <a:lumMod val="25000"/>
                  </a:schemeClr>
                </a:solidFill>
                <a:latin typeface="Abadi" panose="020B0604020104020204" pitchFamily="34" charset="0"/>
              </a:rPr>
              <a:t>Data </a:t>
            </a:r>
            <a:r>
              <a:rPr lang="tr-TR" sz="1800" dirty="0" err="1">
                <a:solidFill>
                  <a:schemeClr val="accent3">
                    <a:lumMod val="25000"/>
                  </a:schemeClr>
                </a:solidFill>
                <a:latin typeface="Abadi" panose="020B0604020104020204" pitchFamily="34" charset="0"/>
              </a:rPr>
              <a:t>collection</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for</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landing</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was</a:t>
            </a:r>
            <a:r>
              <a:rPr lang="tr-TR" sz="1800" dirty="0">
                <a:solidFill>
                  <a:schemeClr val="accent3">
                    <a:lumMod val="25000"/>
                  </a:schemeClr>
                </a:solidFill>
                <a:latin typeface="Abadi" panose="020B0604020104020204" pitchFamily="34" charset="0"/>
              </a:rPr>
              <a:t> done </a:t>
            </a:r>
            <a:r>
              <a:rPr lang="tr-TR" sz="1800" dirty="0" err="1">
                <a:solidFill>
                  <a:schemeClr val="accent3">
                    <a:lumMod val="25000"/>
                  </a:schemeClr>
                </a:solidFill>
                <a:latin typeface="Abadi" panose="020B0604020104020204" pitchFamily="34" charset="0"/>
              </a:rPr>
              <a:t>with</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requests</a:t>
            </a:r>
            <a:r>
              <a:rPr lang="tr-TR" sz="1800" dirty="0">
                <a:solidFill>
                  <a:schemeClr val="accent3">
                    <a:lumMod val="25000"/>
                  </a:schemeClr>
                </a:solidFill>
                <a:latin typeface="Abadi" panose="020B0604020104020204" pitchFamily="34" charset="0"/>
              </a:rPr>
              <a:t> to </a:t>
            </a:r>
            <a:r>
              <a:rPr lang="tr-TR" sz="1800" dirty="0" err="1">
                <a:solidFill>
                  <a:schemeClr val="accent3">
                    <a:lumMod val="25000"/>
                  </a:schemeClr>
                </a:solidFill>
                <a:latin typeface="Abadi" panose="020B0604020104020204" pitchFamily="34" charset="0"/>
              </a:rPr>
              <a:t>SpaceX</a:t>
            </a:r>
            <a:r>
              <a:rPr lang="tr-TR" sz="1800" dirty="0">
                <a:solidFill>
                  <a:schemeClr val="accent3">
                    <a:lumMod val="25000"/>
                  </a:schemeClr>
                </a:solidFill>
                <a:latin typeface="Abadi" panose="020B0604020104020204" pitchFamily="34" charset="0"/>
              </a:rPr>
              <a:t> API.</a:t>
            </a:r>
          </a:p>
          <a:p>
            <a:pPr lvl="1">
              <a:lnSpc>
                <a:spcPct val="100000"/>
              </a:lnSpc>
              <a:spcBef>
                <a:spcPts val="1400"/>
              </a:spcBef>
            </a:pPr>
            <a:r>
              <a:rPr lang="tr-TR" sz="1800" dirty="0" err="1">
                <a:solidFill>
                  <a:schemeClr val="accent3">
                    <a:lumMod val="25000"/>
                  </a:schemeClr>
                </a:solidFill>
                <a:latin typeface="Abadi" panose="020B0604020104020204" pitchFamily="34" charset="0"/>
              </a:rPr>
              <a:t>Raw</a:t>
            </a:r>
            <a:r>
              <a:rPr lang="tr-TR" sz="1800" dirty="0">
                <a:solidFill>
                  <a:schemeClr val="accent3">
                    <a:lumMod val="25000"/>
                  </a:schemeClr>
                </a:solidFill>
                <a:latin typeface="Abadi" panose="020B0604020104020204" pitchFamily="34" charset="0"/>
              </a:rPr>
              <a:t> data has </a:t>
            </a:r>
            <a:r>
              <a:rPr lang="tr-TR" sz="1800" dirty="0" err="1">
                <a:solidFill>
                  <a:schemeClr val="accent3">
                    <a:lumMod val="25000"/>
                  </a:schemeClr>
                </a:solidFill>
                <a:latin typeface="Abadi" panose="020B0604020104020204" pitchFamily="34" charset="0"/>
              </a:rPr>
              <a:t>been</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decoded</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with</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json_normalize</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missing</a:t>
            </a:r>
            <a:r>
              <a:rPr lang="tr-TR" sz="1800" dirty="0">
                <a:solidFill>
                  <a:schemeClr val="accent3">
                    <a:lumMod val="25000"/>
                  </a:schemeClr>
                </a:solidFill>
                <a:latin typeface="Abadi" panose="020B0604020104020204" pitchFamily="34" charset="0"/>
              </a:rPr>
              <a:t> data has </a:t>
            </a:r>
            <a:r>
              <a:rPr lang="tr-TR" sz="1800" dirty="0" err="1">
                <a:solidFill>
                  <a:schemeClr val="accent3">
                    <a:lumMod val="25000"/>
                  </a:schemeClr>
                </a:solidFill>
                <a:latin typeface="Abadi" panose="020B0604020104020204" pitchFamily="34" charset="0"/>
              </a:rPr>
              <a:t>been</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filled</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with</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appropriate</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values</a:t>
            </a:r>
            <a:r>
              <a:rPr lang="tr-TR" sz="1800" dirty="0">
                <a:solidFill>
                  <a:schemeClr val="accent3">
                    <a:lumMod val="25000"/>
                  </a:schemeClr>
                </a:solidFill>
                <a:latin typeface="Abadi" panose="020B0604020104020204" pitchFamily="34" charset="0"/>
              </a:rPr>
              <a:t>.</a:t>
            </a:r>
          </a:p>
          <a:p>
            <a:pPr lvl="1">
              <a:lnSpc>
                <a:spcPct val="100000"/>
              </a:lnSpc>
              <a:spcBef>
                <a:spcPts val="1400"/>
              </a:spcBef>
            </a:pPr>
            <a:r>
              <a:rPr lang="tr-TR" sz="1800" dirty="0" err="1">
                <a:solidFill>
                  <a:schemeClr val="accent3">
                    <a:lumMod val="25000"/>
                  </a:schemeClr>
                </a:solidFill>
                <a:latin typeface="Abadi" panose="020B0604020104020204" pitchFamily="34" charset="0"/>
              </a:rPr>
              <a:t>Additional</a:t>
            </a:r>
            <a:r>
              <a:rPr lang="tr-TR" sz="1800" dirty="0">
                <a:solidFill>
                  <a:schemeClr val="accent3">
                    <a:lumMod val="25000"/>
                  </a:schemeClr>
                </a:solidFill>
                <a:latin typeface="Abadi" panose="020B0604020104020204" pitchFamily="34" charset="0"/>
              </a:rPr>
              <a:t> data </a:t>
            </a:r>
            <a:r>
              <a:rPr lang="tr-TR" sz="1800" dirty="0" err="1">
                <a:solidFill>
                  <a:schemeClr val="accent3">
                    <a:lumMod val="25000"/>
                  </a:schemeClr>
                </a:solidFill>
                <a:latin typeface="Abadi" panose="020B0604020104020204" pitchFamily="34" charset="0"/>
              </a:rPr>
              <a:t>about</a:t>
            </a:r>
            <a:r>
              <a:rPr lang="tr-TR" sz="1800" dirty="0">
                <a:solidFill>
                  <a:schemeClr val="accent3">
                    <a:lumMod val="25000"/>
                  </a:schemeClr>
                </a:solidFill>
                <a:latin typeface="Abadi" panose="020B0604020104020204" pitchFamily="34" charset="0"/>
              </a:rPr>
              <a:t> Falcon 9 </a:t>
            </a:r>
            <a:r>
              <a:rPr lang="tr-TR" sz="1800" dirty="0" err="1">
                <a:solidFill>
                  <a:schemeClr val="accent3">
                    <a:lumMod val="25000"/>
                  </a:schemeClr>
                </a:solidFill>
                <a:latin typeface="Abadi" panose="020B0604020104020204" pitchFamily="34" charset="0"/>
              </a:rPr>
              <a:t>launch</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records</a:t>
            </a:r>
            <a:r>
              <a:rPr lang="tr-TR" sz="1800" dirty="0">
                <a:solidFill>
                  <a:schemeClr val="accent3">
                    <a:lumMod val="25000"/>
                  </a:schemeClr>
                </a:solidFill>
                <a:latin typeface="Abadi" panose="020B0604020104020204" pitchFamily="34" charset="0"/>
              </a:rPr>
              <a:t> has </a:t>
            </a:r>
            <a:r>
              <a:rPr lang="tr-TR" sz="1800" dirty="0" err="1">
                <a:solidFill>
                  <a:schemeClr val="accent3">
                    <a:lumMod val="25000"/>
                  </a:schemeClr>
                </a:solidFill>
                <a:latin typeface="Abadi" panose="020B0604020104020204" pitchFamily="34" charset="0"/>
              </a:rPr>
              <a:t>been</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gathered</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from</a:t>
            </a:r>
            <a:r>
              <a:rPr lang="tr-TR" sz="1800" dirty="0">
                <a:solidFill>
                  <a:schemeClr val="accent3">
                    <a:lumMod val="25000"/>
                  </a:schemeClr>
                </a:solidFill>
                <a:latin typeface="Abadi" panose="020B0604020104020204" pitchFamily="34" charset="0"/>
              </a:rPr>
              <a:t> Wikipedia </a:t>
            </a:r>
            <a:r>
              <a:rPr lang="tr-TR" sz="1800" dirty="0" err="1">
                <a:solidFill>
                  <a:schemeClr val="accent3">
                    <a:lumMod val="25000"/>
                  </a:schemeClr>
                </a:solidFill>
                <a:latin typeface="Abadi" panose="020B0604020104020204" pitchFamily="34" charset="0"/>
              </a:rPr>
              <a:t>with</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BeautifulSoup</a:t>
            </a:r>
            <a:r>
              <a:rPr lang="tr-TR" sz="1800" dirty="0">
                <a:solidFill>
                  <a:schemeClr val="accent3">
                    <a:lumMod val="25000"/>
                  </a:schemeClr>
                </a:solidFill>
                <a:latin typeface="Abadi" panose="020B0604020104020204" pitchFamily="34" charset="0"/>
              </a:rPr>
              <a:t>.</a:t>
            </a:r>
          </a:p>
          <a:p>
            <a:pPr lvl="1">
              <a:lnSpc>
                <a:spcPct val="100000"/>
              </a:lnSpc>
              <a:spcBef>
                <a:spcPts val="1400"/>
              </a:spcBef>
            </a:pPr>
            <a:r>
              <a:rPr lang="tr-TR" sz="1800" dirty="0">
                <a:solidFill>
                  <a:schemeClr val="accent3">
                    <a:lumMod val="25000"/>
                  </a:schemeClr>
                </a:solidFill>
                <a:latin typeface="Abadi" panose="020B0604020104020204" pitchFamily="34" charset="0"/>
              </a:rPr>
              <a:t>The </a:t>
            </a:r>
            <a:r>
              <a:rPr lang="tr-TR" sz="1800" dirty="0" err="1">
                <a:solidFill>
                  <a:schemeClr val="accent3">
                    <a:lumMod val="25000"/>
                  </a:schemeClr>
                </a:solidFill>
                <a:latin typeface="Abadi" panose="020B0604020104020204" pitchFamily="34" charset="0"/>
              </a:rPr>
              <a:t>objective</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was</a:t>
            </a:r>
            <a:r>
              <a:rPr lang="tr-TR" sz="1800" dirty="0">
                <a:solidFill>
                  <a:schemeClr val="accent3">
                    <a:lumMod val="25000"/>
                  </a:schemeClr>
                </a:solidFill>
                <a:latin typeface="Abadi" panose="020B0604020104020204" pitchFamily="34" charset="0"/>
              </a:rPr>
              <a:t> to </a:t>
            </a:r>
            <a:r>
              <a:rPr lang="tr-TR" sz="1800" dirty="0" err="1">
                <a:solidFill>
                  <a:schemeClr val="accent3">
                    <a:lumMod val="25000"/>
                  </a:schemeClr>
                </a:solidFill>
                <a:latin typeface="Abadi" panose="020B0604020104020204" pitchFamily="34" charset="0"/>
              </a:rPr>
              <a:t>extract</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information</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about</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landing</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statistics</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for</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various</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models</a:t>
            </a:r>
            <a:r>
              <a:rPr lang="tr-TR" sz="1800" dirty="0">
                <a:solidFill>
                  <a:schemeClr val="accent3">
                    <a:lumMod val="25000"/>
                  </a:schemeClr>
                </a:solidFill>
                <a:latin typeface="Abadi" panose="020B0604020104020204" pitchFamily="34" charset="0"/>
              </a:rPr>
              <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SpaceX</a:t>
            </a:r>
            <a:r>
              <a:rPr lang="tr-TR" sz="2200" dirty="0">
                <a:solidFill>
                  <a:schemeClr val="accent3">
                    <a:lumMod val="25000"/>
                  </a:schemeClr>
                </a:solidFill>
                <a:latin typeface="Abadi" panose="020B0604020104020204" pitchFamily="34" charset="0"/>
              </a:rPr>
              <a:t> API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gather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information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about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of Falcon </a:t>
            </a:r>
            <a:r>
              <a:rPr lang="tr-TR" sz="2200" dirty="0" err="1">
                <a:solidFill>
                  <a:schemeClr val="accent3">
                    <a:lumMod val="25000"/>
                  </a:schemeClr>
                </a:solidFill>
                <a:latin typeface="Abadi" panose="020B0604020104020204" pitchFamily="34" charset="0"/>
              </a:rPr>
              <a:t>series</a:t>
            </a:r>
            <a:r>
              <a:rPr lang="tr-TR" sz="2200" dirty="0">
                <a:solidFill>
                  <a:schemeClr val="accent3">
                    <a:lumMod val="25000"/>
                  </a:schemeClr>
                </a:solidFill>
                <a:latin typeface="Abadi" panose="020B0604020104020204" pitchFamily="34" charset="0"/>
              </a:rPr>
              <a:t>. Data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transformed</a:t>
            </a:r>
            <a:r>
              <a:rPr lang="tr-TR" sz="2200" dirty="0">
                <a:solidFill>
                  <a:schemeClr val="accent3">
                    <a:lumMod val="25000"/>
                  </a:schemeClr>
                </a:solidFill>
                <a:latin typeface="Abadi" panose="020B0604020104020204" pitchFamily="34" charset="0"/>
              </a:rPr>
              <a:t> to be </a:t>
            </a:r>
            <a:r>
              <a:rPr lang="tr-TR" sz="2200" dirty="0" err="1">
                <a:solidFill>
                  <a:schemeClr val="accent3">
                    <a:lumMod val="25000"/>
                  </a:schemeClr>
                </a:solidFill>
                <a:latin typeface="Abadi" panose="020B0604020104020204" pitchFamily="34" charset="0"/>
              </a:rPr>
              <a:t>suitable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dataframe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Resulting</a:t>
            </a:r>
            <a:r>
              <a:rPr lang="tr-TR" sz="2200" dirty="0">
                <a:solidFill>
                  <a:schemeClr val="accent3">
                    <a:lumMod val="25000"/>
                  </a:schemeClr>
                </a:solidFill>
                <a:latin typeface="Abadi" panose="020B0604020104020204" pitchFamily="34" charset="0"/>
              </a:rPr>
              <a:t> data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filtered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Falcon 9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missing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values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filled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mean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value</a:t>
            </a:r>
            <a:r>
              <a:rPr lang="tr-TR" sz="2200" dirty="0">
                <a:solidFill>
                  <a:schemeClr val="accent3">
                    <a:lumMod val="25000"/>
                  </a:schemeClr>
                </a:solidFill>
                <a:latin typeface="Abadi" panose="020B0604020104020204" pitchFamily="34" charset="0"/>
              </a:rPr>
              <a:t> of the </a:t>
            </a:r>
            <a:r>
              <a:rPr lang="tr-TR" sz="2200" dirty="0" err="1">
                <a:solidFill>
                  <a:schemeClr val="accent3">
                    <a:lumMod val="25000"/>
                  </a:schemeClr>
                </a:solidFill>
                <a:latin typeface="Abadi" panose="020B0604020104020204" pitchFamily="34" charset="0"/>
              </a:rPr>
              <a:t>column</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tr-TR"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3"/>
              </a:rPr>
              <a:t>Data Collection Notebook for SpaceX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50" name="Picture 2">
            <a:extLst>
              <a:ext uri="{FF2B5EF4-FFF2-40B4-BE49-F238E27FC236}">
                <a16:creationId xmlns:a16="http://schemas.microsoft.com/office/drawing/2014/main" id="{83332E07-0EAE-5021-4332-E02B87C78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49" y="2718466"/>
            <a:ext cx="553402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593486" cy="3811587"/>
          </a:xfrm>
          <a:prstGeom prst="rect">
            <a:avLst/>
          </a:prstGeom>
        </p:spPr>
        <p:txBody>
          <a:bodyPr lIns="91440" tIns="45720" rIns="91440" bIns="45720" anchor="t">
            <a:noAutofit/>
          </a:bodyPr>
          <a:lstStyle/>
          <a:p>
            <a:pPr>
              <a:lnSpc>
                <a:spcPct val="100000"/>
              </a:lnSpc>
              <a:spcBef>
                <a:spcPts val="1400"/>
              </a:spcBef>
            </a:pP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records</a:t>
            </a:r>
            <a:r>
              <a:rPr lang="tr-TR" sz="2200" dirty="0">
                <a:solidFill>
                  <a:schemeClr val="accent3">
                    <a:lumMod val="25000"/>
                  </a:schemeClr>
                </a:solidFill>
                <a:latin typeface="Abadi"/>
              </a:rPr>
              <a:t> has </a:t>
            </a:r>
            <a:r>
              <a:rPr lang="tr-TR" sz="2200" dirty="0" err="1">
                <a:solidFill>
                  <a:schemeClr val="accent3">
                    <a:lumMod val="25000"/>
                  </a:schemeClr>
                </a:solidFill>
                <a:latin typeface="Abadi"/>
              </a:rPr>
              <a:t>been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mined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through</a:t>
            </a:r>
            <a:r>
              <a:rPr lang="tr-TR" sz="2200" dirty="0">
                <a:solidFill>
                  <a:schemeClr val="accent3">
                    <a:lumMod val="25000"/>
                  </a:schemeClr>
                </a:solidFill>
                <a:latin typeface="Abadi"/>
              </a:rPr>
              <a:t> Wikipedia </a:t>
            </a:r>
            <a:r>
              <a:rPr lang="tr-TR" sz="2200" dirty="0" err="1">
                <a:solidFill>
                  <a:schemeClr val="accent3">
                    <a:lumMod val="25000"/>
                  </a:schemeClr>
                </a:solidFill>
                <a:latin typeface="Abadi"/>
              </a:rPr>
              <a:t>with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BeautifulSoup</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gathering</a:t>
            </a:r>
            <a:r>
              <a:rPr lang="tr-TR" sz="2200" dirty="0">
                <a:solidFill>
                  <a:schemeClr val="accent3">
                    <a:lumMod val="25000"/>
                  </a:schemeClr>
                </a:solidFill>
                <a:latin typeface="Abadi"/>
              </a:rPr>
              <a:t> Falcon 9 </a:t>
            </a: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records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Results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parsed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and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turned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into</a:t>
            </a:r>
            <a:r>
              <a:rPr lang="tr-TR" sz="2200" dirty="0">
                <a:solidFill>
                  <a:schemeClr val="accent3">
                    <a:lumMod val="25000"/>
                  </a:schemeClr>
                </a:solidFill>
                <a:latin typeface="Abadi"/>
              </a:rPr>
              <a:t> a </a:t>
            </a:r>
            <a:r>
              <a:rPr lang="tr-TR" sz="2200" dirty="0" err="1">
                <a:solidFill>
                  <a:schemeClr val="accent3">
                    <a:lumMod val="25000"/>
                  </a:schemeClr>
                </a:solidFill>
                <a:latin typeface="Abadi"/>
              </a:rPr>
              <a:t>pandas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dataframe</a:t>
            </a:r>
            <a:r>
              <a:rPr lang="tr-TR" sz="2200" dirty="0">
                <a:solidFill>
                  <a:schemeClr val="accent3">
                    <a:lumMod val="25000"/>
                  </a:schemeClr>
                </a:solidFill>
                <a:latin typeface="Abadi"/>
              </a:rPr>
              <a:t>.</a:t>
            </a:r>
          </a:p>
          <a:p>
            <a:pPr>
              <a:lnSpc>
                <a:spcPct val="100000"/>
              </a:lnSpc>
              <a:spcBef>
                <a:spcPts val="1400"/>
              </a:spcBef>
            </a:pPr>
            <a:endParaRPr lang="tr-TR" sz="2200" dirty="0">
              <a:solidFill>
                <a:schemeClr val="accent3">
                  <a:lumMod val="25000"/>
                </a:schemeClr>
              </a:solidFill>
              <a:latin typeface="Abadi"/>
            </a:endParaRPr>
          </a:p>
          <a:p>
            <a:pPr>
              <a:lnSpc>
                <a:spcPct val="100000"/>
              </a:lnSpc>
              <a:spcBef>
                <a:spcPts val="1400"/>
              </a:spcBef>
            </a:pPr>
            <a:r>
              <a:rPr lang="tr-TR"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a:hlinkClick r:id="rId3"/>
              </a:rPr>
              <a:t>Web Scraping Project with </a:t>
            </a:r>
            <a:r>
              <a:rPr lang="en-US" sz="2200" dirty="0" err="1">
                <a:solidFill>
                  <a:schemeClr val="accent3">
                    <a:lumMod val="25000"/>
                  </a:schemeClr>
                </a:solidFill>
                <a:latin typeface="Abadi"/>
                <a:hlinkClick r:id="rId3"/>
              </a:rPr>
              <a:t>BeautifulSoup</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3074" name="Picture 2">
            <a:extLst>
              <a:ext uri="{FF2B5EF4-FFF2-40B4-BE49-F238E27FC236}">
                <a16:creationId xmlns:a16="http://schemas.microsoft.com/office/drawing/2014/main" id="{AC38D2EC-25E3-12F8-BD43-C16BEADEF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49" y="2600325"/>
            <a:ext cx="553402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2794</TotalTime>
  <Words>1843</Words>
  <Application>Microsoft Office PowerPoint</Application>
  <PresentationFormat>Geniş ekran</PresentationFormat>
  <Paragraphs>227</Paragraphs>
  <Slides>47</Slides>
  <Notes>4</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47</vt:i4>
      </vt:variant>
    </vt:vector>
  </HeadingPairs>
  <TitlesOfParts>
    <vt:vector size="52" baseType="lpstr">
      <vt:lpstr>Abadi</vt:lpstr>
      <vt:lpstr>Arial</vt:lpstr>
      <vt:lpstr>Calibri</vt:lpstr>
      <vt:lpstr>IBM Plex Mono SemiBold</vt:lpstr>
      <vt:lpstr>Custom Design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ABC Lojistik</cp:lastModifiedBy>
  <cp:revision>206</cp:revision>
  <dcterms:created xsi:type="dcterms:W3CDTF">2021-04-29T18:58:34Z</dcterms:created>
  <dcterms:modified xsi:type="dcterms:W3CDTF">2024-04-24T06:26:38Z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